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Montserrat Classic" panose="020B0604020202020204" charset="0"/>
      <p:regular r:id="rId12"/>
    </p:embeddedFont>
    <p:embeddedFont>
      <p:font typeface="Montserrat Classic Bold" panose="020B0604020202020204" charset="0"/>
      <p:regular r:id="rId13"/>
    </p:embeddedFont>
    <p:embeddedFont>
      <p:font typeface="Open Sans Extra Bold" panose="020B0604020202020204" charset="0"/>
      <p:regular r:id="rId14"/>
    </p:embeddedFont>
    <p:embeddedFont>
      <p:font typeface="Open Sans Extra Bold Italics" panose="020B0604020202020204" charset="0"/>
      <p:regular r:id="rId15"/>
    </p:embeddedFont>
    <p:embeddedFont>
      <p:font typeface="Poppins Bold" panose="020B0604020202020204" charset="0"/>
      <p:regular r:id="rId16"/>
      <p:bold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E5D2CA-480F-3E40-F5B7-2B0F600C528F}" v="125" dt="2024-04-09T22:12:06.441"/>
    <p1510:client id="{3E16A82A-EBB9-4463-275E-8BBC5025D0CC}" v="55" dt="2024-04-10T20:54:57.553"/>
    <p1510:client id="{91395FAE-782F-F616-BB8C-0615AD59C2F8}" v="20" dt="2024-04-10T13:32:40.133"/>
    <p1510:client id="{9853420B-05D8-B21E-4777-90BE8F6E3005}" v="7" dt="2024-04-09T22:08:25.625"/>
    <p1510:client id="{C14F4459-E859-41B9-93FA-578B750F6EAF}" v="10" dt="2024-04-09T21:51:08.151"/>
    <p1510:client id="{EC06E747-7C50-0E96-9E31-EEAA77AEF7FF}" v="7" dt="2024-04-09T22:08:40.1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91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54633" y="6990059"/>
            <a:ext cx="10639567" cy="10639567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5BD0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64696" y="2034367"/>
            <a:ext cx="8579304" cy="4799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525"/>
              </a:lnSpc>
              <a:spcBef>
                <a:spcPct val="0"/>
              </a:spcBef>
            </a:pPr>
            <a:r>
              <a:rPr lang="en-US" sz="6803">
                <a:solidFill>
                  <a:srgbClr val="0061AA"/>
                </a:solidFill>
                <a:latin typeface="Open Sans Extra Bold"/>
              </a:rPr>
              <a:t>Keys to Success:</a:t>
            </a:r>
            <a:r>
              <a:rPr lang="en-US" sz="6803">
                <a:solidFill>
                  <a:srgbClr val="C5BD08"/>
                </a:solidFill>
                <a:latin typeface="Open Sans Extra Bold"/>
              </a:rPr>
              <a:t> RMI’s Strategies to Achieving Business Excellence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6420234" y="-1717598"/>
            <a:ext cx="3735531" cy="373553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5BD08"/>
            </a:solidFill>
            <a:ln w="9525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47857" y="-643475"/>
            <a:ext cx="1286950" cy="128695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1AA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1867766" y="8961947"/>
            <a:ext cx="3735531" cy="3735531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5BD08"/>
            </a:solidFill>
            <a:ln w="9525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0561816" y="8448227"/>
            <a:ext cx="6625202" cy="1308477"/>
          </a:xfrm>
          <a:custGeom>
            <a:avLst/>
            <a:gdLst/>
            <a:ahLst/>
            <a:cxnLst/>
            <a:rect l="l" t="t" r="r" b="b"/>
            <a:pathLst>
              <a:path w="6625202" h="1308477">
                <a:moveTo>
                  <a:pt x="0" y="0"/>
                </a:moveTo>
                <a:lnTo>
                  <a:pt x="6625202" y="0"/>
                </a:lnTo>
                <a:lnTo>
                  <a:pt x="6625202" y="1308478"/>
                </a:lnTo>
                <a:lnTo>
                  <a:pt x="0" y="13084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0423363" y="5143500"/>
            <a:ext cx="6902108" cy="3958966"/>
            <a:chOff x="0" y="0"/>
            <a:chExt cx="7981950" cy="4578350"/>
          </a:xfrm>
        </p:grpSpPr>
        <p:sp>
          <p:nvSpPr>
            <p:cNvPr id="17" name="Freeform 17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242424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962660" y="276860"/>
              <a:ext cx="6055360" cy="3789680"/>
            </a:xfrm>
            <a:custGeom>
              <a:avLst/>
              <a:gdLst/>
              <a:ahLst/>
              <a:cxnLst/>
              <a:rect l="l" t="t" r="r" b="b"/>
              <a:pathLst>
                <a:path w="6055360" h="378968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3"/>
              <a:stretch>
                <a:fillRect t="-2829" b="-2829"/>
              </a:stretch>
            </a:blipFill>
          </p:spPr>
        </p:sp>
      </p:grpSp>
      <p:sp>
        <p:nvSpPr>
          <p:cNvPr id="22" name="Freeform 22"/>
          <p:cNvSpPr/>
          <p:nvPr/>
        </p:nvSpPr>
        <p:spPr>
          <a:xfrm>
            <a:off x="11528766" y="2017933"/>
            <a:ext cx="4691301" cy="2448380"/>
          </a:xfrm>
          <a:custGeom>
            <a:avLst/>
            <a:gdLst/>
            <a:ahLst/>
            <a:cxnLst/>
            <a:rect l="l" t="t" r="r" b="b"/>
            <a:pathLst>
              <a:path w="4691301" h="2448380">
                <a:moveTo>
                  <a:pt x="0" y="0"/>
                </a:moveTo>
                <a:lnTo>
                  <a:pt x="4691301" y="0"/>
                </a:lnTo>
                <a:lnTo>
                  <a:pt x="4691301" y="2448380"/>
                </a:lnTo>
                <a:lnTo>
                  <a:pt x="0" y="24483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564696" y="7486360"/>
            <a:ext cx="692156" cy="667066"/>
          </a:xfrm>
          <a:custGeom>
            <a:avLst/>
            <a:gdLst/>
            <a:ahLst/>
            <a:cxnLst/>
            <a:rect l="l" t="t" r="r" b="b"/>
            <a:pathLst>
              <a:path w="692156" h="667066">
                <a:moveTo>
                  <a:pt x="0" y="0"/>
                </a:moveTo>
                <a:lnTo>
                  <a:pt x="692156" y="0"/>
                </a:lnTo>
                <a:lnTo>
                  <a:pt x="692156" y="667066"/>
                </a:lnTo>
                <a:lnTo>
                  <a:pt x="0" y="6670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1368201" y="7570322"/>
            <a:ext cx="4755854" cy="451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3"/>
              </a:lnSpc>
              <a:spcBef>
                <a:spcPct val="0"/>
              </a:spcBef>
            </a:pPr>
            <a:r>
              <a:rPr lang="en-US" sz="2695">
                <a:solidFill>
                  <a:srgbClr val="0079C2"/>
                </a:solidFill>
                <a:latin typeface="Montserrat Classic Bold"/>
              </a:rPr>
              <a:t>www.rmipc.net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4928004" y="7553504"/>
            <a:ext cx="4403121" cy="532778"/>
            <a:chOff x="0" y="0"/>
            <a:chExt cx="5870828" cy="710371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094303" cy="710371"/>
            </a:xfrm>
            <a:custGeom>
              <a:avLst/>
              <a:gdLst/>
              <a:ahLst/>
              <a:cxnLst/>
              <a:rect l="l" t="t" r="r" b="b"/>
              <a:pathLst>
                <a:path w="1094303" h="710371">
                  <a:moveTo>
                    <a:pt x="0" y="0"/>
                  </a:moveTo>
                  <a:lnTo>
                    <a:pt x="1094303" y="0"/>
                  </a:lnTo>
                  <a:lnTo>
                    <a:pt x="1094303" y="710371"/>
                  </a:lnTo>
                  <a:lnTo>
                    <a:pt x="0" y="710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TextBox 27"/>
            <p:cNvSpPr txBox="1"/>
            <p:nvPr/>
          </p:nvSpPr>
          <p:spPr>
            <a:xfrm>
              <a:off x="1343779" y="38299"/>
              <a:ext cx="4527049" cy="5861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73"/>
                </a:lnSpc>
                <a:spcBef>
                  <a:spcPct val="0"/>
                </a:spcBef>
              </a:pPr>
              <a:r>
                <a:rPr lang="en-US" sz="2695">
                  <a:solidFill>
                    <a:srgbClr val="0079C2"/>
                  </a:solidFill>
                  <a:latin typeface="Montserrat Classic Bold"/>
                </a:rPr>
                <a:t>(810) 732-1919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656328">
            <a:off x="-17138791" y="-744080"/>
            <a:ext cx="18448206" cy="1844820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656328">
            <a:off x="-16350680" y="44031"/>
            <a:ext cx="16871985" cy="1687198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45DA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612628" y="-10301707"/>
            <a:ext cx="13881919" cy="1388191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5BB1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210937" y="-9847627"/>
            <a:ext cx="13881919" cy="13881919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45DA0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-1656328">
            <a:off x="-426827" y="3154203"/>
            <a:ext cx="454080" cy="454080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 rot="-1656328">
            <a:off x="988296" y="6833767"/>
            <a:ext cx="454080" cy="45408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-1656328">
            <a:off x="456703" y="4859200"/>
            <a:ext cx="454080" cy="454080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5892154" y="452204"/>
            <a:ext cx="5888580" cy="3235439"/>
          </a:xfrm>
          <a:custGeom>
            <a:avLst/>
            <a:gdLst/>
            <a:ahLst/>
            <a:cxnLst/>
            <a:rect l="l" t="t" r="r" b="b"/>
            <a:pathLst>
              <a:path w="5888580" h="3235439">
                <a:moveTo>
                  <a:pt x="0" y="0"/>
                </a:moveTo>
                <a:lnTo>
                  <a:pt x="5888579" y="0"/>
                </a:lnTo>
                <a:lnTo>
                  <a:pt x="5888579" y="3235438"/>
                </a:lnTo>
                <a:lnTo>
                  <a:pt x="0" y="32354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1746" b="-40255"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3074067" y="4573303"/>
            <a:ext cx="12209859" cy="280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53"/>
              </a:lnSpc>
            </a:pPr>
            <a:r>
              <a:rPr lang="en-US" sz="2053">
                <a:solidFill>
                  <a:srgbClr val="B5BB19"/>
                </a:solidFill>
                <a:latin typeface="Montserrat Classic"/>
              </a:rPr>
              <a:t>REMEMBER, AS IN ANY ENDEAVOR, THE PURSUIT OF EXCELLENCE IS THE PATH TO SUCCESS.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004074" y="5335571"/>
            <a:ext cx="12279851" cy="340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36"/>
              </a:lnSpc>
            </a:pPr>
            <a:r>
              <a:rPr lang="en-US" sz="3251" spc="351">
                <a:solidFill>
                  <a:srgbClr val="0061AA"/>
                </a:solidFill>
                <a:latin typeface="Montserrat Classic"/>
              </a:rPr>
              <a:t>"Quality is never an accident; it is always the result of high intention, sincere effort, intelligent direction, and skillful execution; it represents the wise choice of many alternatives." </a:t>
            </a:r>
          </a:p>
          <a:p>
            <a:pPr algn="just">
              <a:lnSpc>
                <a:spcPts val="3836"/>
              </a:lnSpc>
            </a:pPr>
            <a:endParaRPr lang="en-US" sz="3251" spc="351">
              <a:solidFill>
                <a:srgbClr val="0061AA"/>
              </a:solidFill>
              <a:latin typeface="Montserrat Classic"/>
            </a:endParaRPr>
          </a:p>
          <a:p>
            <a:pPr algn="r">
              <a:lnSpc>
                <a:spcPts val="3836"/>
              </a:lnSpc>
            </a:pPr>
            <a:r>
              <a:rPr lang="en-US" sz="3251" spc="351">
                <a:solidFill>
                  <a:srgbClr val="0061AA"/>
                </a:solidFill>
                <a:latin typeface="Montserrat Classic"/>
              </a:rPr>
              <a:t>- William A. foster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6373" y="153598"/>
            <a:ext cx="18015255" cy="9979803"/>
            <a:chOff x="0" y="0"/>
            <a:chExt cx="5044672" cy="27945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44672" cy="2794567"/>
            </a:xfrm>
            <a:custGeom>
              <a:avLst/>
              <a:gdLst/>
              <a:ahLst/>
              <a:cxnLst/>
              <a:rect l="l" t="t" r="r" b="b"/>
              <a:pathLst>
                <a:path w="5044672" h="2794567">
                  <a:moveTo>
                    <a:pt x="0" y="0"/>
                  </a:moveTo>
                  <a:lnTo>
                    <a:pt x="5044672" y="0"/>
                  </a:lnTo>
                  <a:lnTo>
                    <a:pt x="5044672" y="2794567"/>
                  </a:lnTo>
                  <a:lnTo>
                    <a:pt x="0" y="27945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28600" cap="sq">
              <a:solidFill>
                <a:srgbClr val="0061AA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44672" cy="2832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49332" y="4485671"/>
            <a:ext cx="17603247" cy="5443272"/>
          </a:xfrm>
          <a:custGeom>
            <a:avLst/>
            <a:gdLst/>
            <a:ahLst/>
            <a:cxnLst/>
            <a:rect l="l" t="t" r="r" b="b"/>
            <a:pathLst>
              <a:path w="17603247" h="5443272">
                <a:moveTo>
                  <a:pt x="0" y="0"/>
                </a:moveTo>
                <a:lnTo>
                  <a:pt x="17603247" y="0"/>
                </a:lnTo>
                <a:lnTo>
                  <a:pt x="17603247" y="5443272"/>
                </a:lnTo>
                <a:lnTo>
                  <a:pt x="0" y="54432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011" t="-10301" r="-11001" b="-2898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621541" y="3093592"/>
            <a:ext cx="9015270" cy="1264251"/>
          </a:xfrm>
          <a:custGeom>
            <a:avLst/>
            <a:gdLst/>
            <a:ahLst/>
            <a:cxnLst/>
            <a:rect l="l" t="t" r="r" b="b"/>
            <a:pathLst>
              <a:path w="9015270" h="1264251">
                <a:moveTo>
                  <a:pt x="0" y="0"/>
                </a:moveTo>
                <a:lnTo>
                  <a:pt x="9015270" y="0"/>
                </a:lnTo>
                <a:lnTo>
                  <a:pt x="9015270" y="1264252"/>
                </a:lnTo>
                <a:lnTo>
                  <a:pt x="0" y="12642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0835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7086184" y="737777"/>
            <a:ext cx="10654980" cy="3206884"/>
            <a:chOff x="0" y="0"/>
            <a:chExt cx="14102626" cy="424454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102626" cy="4244539"/>
            </a:xfrm>
            <a:custGeom>
              <a:avLst/>
              <a:gdLst/>
              <a:ahLst/>
              <a:cxnLst/>
              <a:rect l="l" t="t" r="r" b="b"/>
              <a:pathLst>
                <a:path w="14102626" h="4244539">
                  <a:moveTo>
                    <a:pt x="18165" y="0"/>
                  </a:moveTo>
                  <a:lnTo>
                    <a:pt x="14084461" y="0"/>
                  </a:lnTo>
                  <a:cubicBezTo>
                    <a:pt x="14094493" y="0"/>
                    <a:pt x="14102626" y="8133"/>
                    <a:pt x="14102626" y="18165"/>
                  </a:cubicBezTo>
                  <a:lnTo>
                    <a:pt x="14102626" y="4226374"/>
                  </a:lnTo>
                  <a:cubicBezTo>
                    <a:pt x="14102626" y="4231192"/>
                    <a:pt x="14100713" y="4235812"/>
                    <a:pt x="14097305" y="4239219"/>
                  </a:cubicBezTo>
                  <a:cubicBezTo>
                    <a:pt x="14093899" y="4242626"/>
                    <a:pt x="14089278" y="4244539"/>
                    <a:pt x="14084461" y="4244539"/>
                  </a:cubicBezTo>
                  <a:lnTo>
                    <a:pt x="18165" y="4244539"/>
                  </a:lnTo>
                  <a:cubicBezTo>
                    <a:pt x="13347" y="4244539"/>
                    <a:pt x="8727" y="4242626"/>
                    <a:pt x="5320" y="4239219"/>
                  </a:cubicBezTo>
                  <a:cubicBezTo>
                    <a:pt x="1914" y="4235812"/>
                    <a:pt x="0" y="4231192"/>
                    <a:pt x="0" y="4226374"/>
                  </a:cubicBezTo>
                  <a:lnTo>
                    <a:pt x="0" y="18165"/>
                  </a:lnTo>
                  <a:cubicBezTo>
                    <a:pt x="0" y="13347"/>
                    <a:pt x="1914" y="8727"/>
                    <a:pt x="5320" y="5320"/>
                  </a:cubicBezTo>
                  <a:cubicBezTo>
                    <a:pt x="8727" y="1914"/>
                    <a:pt x="13347" y="0"/>
                    <a:pt x="18165" y="0"/>
                  </a:cubicBezTo>
                  <a:close/>
                </a:path>
              </a:pathLst>
            </a:custGeom>
            <a:solidFill>
              <a:srgbClr val="FDFDFD"/>
            </a:solidFill>
            <a:ln w="38100" cap="rnd">
              <a:solidFill>
                <a:srgbClr val="145DA0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4102626" cy="42826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4760781" y="3241886"/>
            <a:ext cx="2175621" cy="116940"/>
          </a:xfrm>
          <a:custGeom>
            <a:avLst/>
            <a:gdLst/>
            <a:ahLst/>
            <a:cxnLst/>
            <a:rect l="l" t="t" r="r" b="b"/>
            <a:pathLst>
              <a:path w="2175621" h="116940">
                <a:moveTo>
                  <a:pt x="0" y="0"/>
                </a:moveTo>
                <a:lnTo>
                  <a:pt x="2175621" y="0"/>
                </a:lnTo>
                <a:lnTo>
                  <a:pt x="2175621" y="116940"/>
                </a:lnTo>
                <a:lnTo>
                  <a:pt x="0" y="1169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27770" y="1284487"/>
            <a:ext cx="6199525" cy="2300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33"/>
              </a:lnSpc>
            </a:pPr>
            <a:r>
              <a:rPr lang="en-US" sz="10039">
                <a:solidFill>
                  <a:srgbClr val="0061AA"/>
                </a:solidFill>
                <a:latin typeface="Open Sans Extra Bold"/>
              </a:rPr>
              <a:t>Our</a:t>
            </a:r>
            <a:r>
              <a:rPr lang="en-US" sz="10039">
                <a:solidFill>
                  <a:srgbClr val="C1BE00"/>
                </a:solidFill>
                <a:latin typeface="Open Sans Extra Bold"/>
              </a:rPr>
              <a:t> </a:t>
            </a:r>
          </a:p>
          <a:p>
            <a:pPr marL="0" lvl="0" indent="0" algn="ctr">
              <a:lnSpc>
                <a:spcPts val="8633"/>
              </a:lnSpc>
            </a:pPr>
            <a:r>
              <a:rPr lang="en-US" sz="10039">
                <a:solidFill>
                  <a:srgbClr val="C1BE00"/>
                </a:solidFill>
                <a:latin typeface="Open Sans Extra Bold Italics"/>
              </a:rPr>
              <a:t>Company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045814" y="849759"/>
            <a:ext cx="7028478" cy="2821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1932" lvl="1" indent="-245966">
              <a:lnSpc>
                <a:spcPts val="3713"/>
              </a:lnSpc>
              <a:buFont typeface="Arial"/>
              <a:buChar char="•"/>
            </a:pPr>
            <a:r>
              <a:rPr lang="en-US" sz="2278" u="none" strike="noStrike" spc="-45">
                <a:solidFill>
                  <a:srgbClr val="145DA0"/>
                </a:solidFill>
                <a:latin typeface="Poppins Bold"/>
              </a:rPr>
              <a:t>18 Radiologists​</a:t>
            </a:r>
          </a:p>
          <a:p>
            <a:pPr marL="491932" lvl="1" indent="-245966">
              <a:lnSpc>
                <a:spcPts val="3713"/>
              </a:lnSpc>
              <a:buFont typeface="Arial"/>
              <a:buChar char="•"/>
            </a:pPr>
            <a:r>
              <a:rPr lang="en-US" sz="2278" u="none" strike="noStrike" spc="-45">
                <a:solidFill>
                  <a:srgbClr val="145DA0"/>
                </a:solidFill>
                <a:latin typeface="Poppins Bold"/>
              </a:rPr>
              <a:t>No Hospital affiliation​</a:t>
            </a:r>
          </a:p>
          <a:p>
            <a:pPr marL="491932" lvl="1" indent="-245966">
              <a:lnSpc>
                <a:spcPts val="3713"/>
              </a:lnSpc>
              <a:buFont typeface="Arial"/>
              <a:buChar char="•"/>
            </a:pPr>
            <a:r>
              <a:rPr lang="en-US" sz="2278" u="none" strike="noStrike" spc="-45">
                <a:solidFill>
                  <a:srgbClr val="145DA0"/>
                </a:solidFill>
                <a:latin typeface="Poppins Bold"/>
              </a:rPr>
              <a:t>Evolving through innovation and change</a:t>
            </a:r>
          </a:p>
          <a:p>
            <a:pPr marL="491932" lvl="1" indent="-245966">
              <a:lnSpc>
                <a:spcPts val="3713"/>
              </a:lnSpc>
              <a:buFont typeface="Arial"/>
              <a:buChar char="•"/>
            </a:pPr>
            <a:r>
              <a:rPr lang="en-US" sz="2278" u="none" strike="noStrike" spc="-45">
                <a:solidFill>
                  <a:srgbClr val="145DA0"/>
                </a:solidFill>
                <a:latin typeface="Poppins Bold"/>
              </a:rPr>
              <a:t>Subspeciality driven with fellowship trained radiologists in Neuro, Chest, Cardiac, PET/CT, Nuclear, MSK, Abdomen/Pelvis, IR and Breast​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526993" y="1116837"/>
            <a:ext cx="2643197" cy="1976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27"/>
              </a:lnSpc>
            </a:pPr>
            <a:r>
              <a:rPr lang="en-US" sz="3734" spc="-74">
                <a:solidFill>
                  <a:srgbClr val="0061AA"/>
                </a:solidFill>
                <a:latin typeface="Poppins Bold"/>
              </a:rPr>
              <a:t>In Business</a:t>
            </a:r>
          </a:p>
          <a:p>
            <a:pPr algn="ctr">
              <a:lnSpc>
                <a:spcPts val="5227"/>
              </a:lnSpc>
            </a:pPr>
            <a:r>
              <a:rPr lang="en-US" sz="3734" spc="-74">
                <a:solidFill>
                  <a:srgbClr val="0061AA"/>
                </a:solidFill>
                <a:latin typeface="Poppins Bold"/>
              </a:rPr>
              <a:t> for </a:t>
            </a:r>
          </a:p>
          <a:p>
            <a:pPr algn="ctr">
              <a:lnSpc>
                <a:spcPts val="5227"/>
              </a:lnSpc>
            </a:pPr>
            <a:r>
              <a:rPr lang="en-US" sz="3734" spc="-74">
                <a:solidFill>
                  <a:srgbClr val="0061AA"/>
                </a:solidFill>
                <a:latin typeface="Poppins Bold"/>
              </a:rPr>
              <a:t>38 Years!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36981" y="-39791"/>
            <a:ext cx="8819592" cy="1775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4510"/>
              </a:lnSpc>
              <a:spcBef>
                <a:spcPct val="0"/>
              </a:spcBef>
            </a:pPr>
            <a:r>
              <a:rPr lang="en-US" sz="10364">
                <a:solidFill>
                  <a:srgbClr val="0061AA"/>
                </a:solidFill>
                <a:latin typeface="Open Sans Extra Bold"/>
              </a:rPr>
              <a:t>ABOUT</a:t>
            </a:r>
            <a:r>
              <a:rPr lang="en-US" sz="10364">
                <a:solidFill>
                  <a:srgbClr val="051D40"/>
                </a:solidFill>
                <a:latin typeface="Open Sans Extra Bold"/>
              </a:rPr>
              <a:t> </a:t>
            </a:r>
            <a:r>
              <a:rPr lang="en-US" sz="10364">
                <a:solidFill>
                  <a:srgbClr val="C1BE00"/>
                </a:solidFill>
                <a:latin typeface="Open Sans Extra Bold Italics"/>
              </a:rPr>
              <a:t>US</a:t>
            </a:r>
          </a:p>
        </p:txBody>
      </p:sp>
      <p:sp>
        <p:nvSpPr>
          <p:cNvPr id="3" name="Freeform 3"/>
          <p:cNvSpPr/>
          <p:nvPr/>
        </p:nvSpPr>
        <p:spPr>
          <a:xfrm>
            <a:off x="12398912" y="967949"/>
            <a:ext cx="5889088" cy="8290351"/>
          </a:xfrm>
          <a:custGeom>
            <a:avLst/>
            <a:gdLst/>
            <a:ahLst/>
            <a:cxnLst/>
            <a:rect l="l" t="t" r="r" b="b"/>
            <a:pathLst>
              <a:path w="5889088" h="8290351">
                <a:moveTo>
                  <a:pt x="0" y="0"/>
                </a:moveTo>
                <a:lnTo>
                  <a:pt x="5889088" y="0"/>
                </a:lnTo>
                <a:lnTo>
                  <a:pt x="5889088" y="8290351"/>
                </a:lnTo>
                <a:lnTo>
                  <a:pt x="0" y="82903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76" b="-2943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2398912" y="0"/>
            <a:ext cx="5889088" cy="756959"/>
            <a:chOff x="0" y="0"/>
            <a:chExt cx="1551036" cy="19936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51036" cy="199364"/>
            </a:xfrm>
            <a:custGeom>
              <a:avLst/>
              <a:gdLst/>
              <a:ahLst/>
              <a:cxnLst/>
              <a:rect l="l" t="t" r="r" b="b"/>
              <a:pathLst>
                <a:path w="1551036" h="199364">
                  <a:moveTo>
                    <a:pt x="0" y="0"/>
                  </a:moveTo>
                  <a:lnTo>
                    <a:pt x="1551036" y="0"/>
                  </a:lnTo>
                  <a:lnTo>
                    <a:pt x="1551036" y="199364"/>
                  </a:lnTo>
                  <a:lnTo>
                    <a:pt x="0" y="199364"/>
                  </a:lnTo>
                  <a:close/>
                </a:path>
              </a:pathLst>
            </a:custGeom>
            <a:solidFill>
              <a:srgbClr val="C1BE00"/>
            </a:solidFill>
            <a:ln cap="sq">
              <a:noFill/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551036" cy="237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398912" y="9530041"/>
            <a:ext cx="5889088" cy="756959"/>
            <a:chOff x="0" y="0"/>
            <a:chExt cx="1551036" cy="19936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51036" cy="199364"/>
            </a:xfrm>
            <a:custGeom>
              <a:avLst/>
              <a:gdLst/>
              <a:ahLst/>
              <a:cxnLst/>
              <a:rect l="l" t="t" r="r" b="b"/>
              <a:pathLst>
                <a:path w="1551036" h="199364">
                  <a:moveTo>
                    <a:pt x="0" y="0"/>
                  </a:moveTo>
                  <a:lnTo>
                    <a:pt x="1551036" y="0"/>
                  </a:lnTo>
                  <a:lnTo>
                    <a:pt x="1551036" y="199364"/>
                  </a:lnTo>
                  <a:lnTo>
                    <a:pt x="0" y="199364"/>
                  </a:lnTo>
                  <a:close/>
                </a:path>
              </a:pathLst>
            </a:custGeom>
            <a:solidFill>
              <a:srgbClr val="0C479D"/>
            </a:solidFill>
            <a:ln cap="sq">
              <a:noFill/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551036" cy="237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2578569">
            <a:off x="-4259341" y="6776338"/>
            <a:ext cx="9392643" cy="9529477"/>
          </a:xfrm>
          <a:custGeom>
            <a:avLst/>
            <a:gdLst/>
            <a:ahLst/>
            <a:cxnLst/>
            <a:rect l="l" t="t" r="r" b="b"/>
            <a:pathLst>
              <a:path w="9392643" h="9529477">
                <a:moveTo>
                  <a:pt x="0" y="0"/>
                </a:moveTo>
                <a:lnTo>
                  <a:pt x="9392644" y="0"/>
                </a:lnTo>
                <a:lnTo>
                  <a:pt x="9392644" y="9529477"/>
                </a:lnTo>
                <a:lnTo>
                  <a:pt x="0" y="95294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398912" y="1694801"/>
            <a:ext cx="9371533" cy="6897398"/>
          </a:xfrm>
          <a:custGeom>
            <a:avLst/>
            <a:gdLst/>
            <a:ahLst/>
            <a:cxnLst/>
            <a:rect l="l" t="t" r="r" b="b"/>
            <a:pathLst>
              <a:path w="9371533" h="6897398">
                <a:moveTo>
                  <a:pt x="0" y="0"/>
                </a:moveTo>
                <a:lnTo>
                  <a:pt x="9371532" y="0"/>
                </a:lnTo>
                <a:lnTo>
                  <a:pt x="9371532" y="6897398"/>
                </a:lnTo>
                <a:lnTo>
                  <a:pt x="0" y="68973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008" t="-6730" r="-8184" b="-14339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36981" y="1880354"/>
            <a:ext cx="11058030" cy="6711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31"/>
              </a:lnSpc>
            </a:pPr>
            <a:r>
              <a:rPr lang="en-US" sz="3018" spc="30">
                <a:solidFill>
                  <a:srgbClr val="0061AA"/>
                </a:solidFill>
                <a:latin typeface="Open Sans Extra Bold"/>
              </a:rPr>
              <a:t>Started in 1985​</a:t>
            </a:r>
          </a:p>
          <a:p>
            <a:pPr>
              <a:lnSpc>
                <a:spcPts val="3531"/>
              </a:lnSpc>
            </a:pPr>
            <a:endParaRPr lang="en-US" sz="3018" spc="30">
              <a:solidFill>
                <a:srgbClr val="0061AA"/>
              </a:solidFill>
              <a:latin typeface="Open Sans Extra Bold"/>
            </a:endParaRPr>
          </a:p>
          <a:p>
            <a:pPr>
              <a:lnSpc>
                <a:spcPts val="3531"/>
              </a:lnSpc>
            </a:pPr>
            <a:r>
              <a:rPr lang="en-US" sz="3018" spc="30">
                <a:solidFill>
                  <a:srgbClr val="0061AA"/>
                </a:solidFill>
                <a:latin typeface="Open Sans Extra Bold"/>
              </a:rPr>
              <a:t>Grew through acquisitions and de novo start-ups​</a:t>
            </a:r>
          </a:p>
          <a:p>
            <a:pPr>
              <a:lnSpc>
                <a:spcPts val="3531"/>
              </a:lnSpc>
            </a:pPr>
            <a:endParaRPr lang="en-US" sz="3018" spc="30">
              <a:solidFill>
                <a:srgbClr val="0061AA"/>
              </a:solidFill>
              <a:latin typeface="Open Sans Extra Bold"/>
            </a:endParaRPr>
          </a:p>
          <a:p>
            <a:pPr>
              <a:lnSpc>
                <a:spcPts val="3531"/>
              </a:lnSpc>
            </a:pPr>
            <a:r>
              <a:rPr lang="en-US" sz="3018" spc="30">
                <a:solidFill>
                  <a:srgbClr val="0061AA"/>
                </a:solidFill>
                <a:latin typeface="Open Sans Extra Bold"/>
              </a:rPr>
              <a:t>Vertically integrated from scheduling to pre-auth to payment estimation to billing to IT and Marketing​</a:t>
            </a:r>
          </a:p>
          <a:p>
            <a:pPr>
              <a:lnSpc>
                <a:spcPts val="3531"/>
              </a:lnSpc>
            </a:pPr>
            <a:endParaRPr lang="en-US" sz="3018" spc="30">
              <a:solidFill>
                <a:srgbClr val="0061AA"/>
              </a:solidFill>
              <a:latin typeface="Open Sans Extra Bold"/>
            </a:endParaRPr>
          </a:p>
          <a:p>
            <a:pPr>
              <a:lnSpc>
                <a:spcPts val="3531"/>
              </a:lnSpc>
            </a:pPr>
            <a:r>
              <a:rPr lang="en-US" sz="3018" spc="30">
                <a:solidFill>
                  <a:srgbClr val="0061AA"/>
                </a:solidFill>
                <a:latin typeface="Open Sans Extra Bold"/>
              </a:rPr>
              <a:t>Have grown to be the largest, privately held, physician owned outpatient radiology group in the state of Michigan with 10 imaging centers​</a:t>
            </a:r>
          </a:p>
          <a:p>
            <a:pPr>
              <a:lnSpc>
                <a:spcPts val="3531"/>
              </a:lnSpc>
            </a:pPr>
            <a:endParaRPr lang="en-US" sz="3018" spc="30">
              <a:solidFill>
                <a:srgbClr val="0061AA"/>
              </a:solidFill>
              <a:latin typeface="Open Sans Extra Bold"/>
            </a:endParaRPr>
          </a:p>
          <a:p>
            <a:pPr>
              <a:lnSpc>
                <a:spcPts val="3531"/>
              </a:lnSpc>
            </a:pPr>
            <a:r>
              <a:rPr lang="en-US" sz="3018" spc="30">
                <a:solidFill>
                  <a:srgbClr val="0061AA"/>
                </a:solidFill>
                <a:latin typeface="Open Sans Extra Bold"/>
              </a:rPr>
              <a:t>Have 220 nonphysician employees and 18 radiologists​</a:t>
            </a:r>
          </a:p>
          <a:p>
            <a:pPr>
              <a:lnSpc>
                <a:spcPts val="3531"/>
              </a:lnSpc>
            </a:pPr>
            <a:endParaRPr lang="en-US" sz="3018" spc="30">
              <a:solidFill>
                <a:srgbClr val="0061AA"/>
              </a:solidFill>
              <a:latin typeface="Open Sans Extra Bold"/>
            </a:endParaRPr>
          </a:p>
          <a:p>
            <a:pPr>
              <a:lnSpc>
                <a:spcPts val="3531"/>
              </a:lnSpc>
            </a:pPr>
            <a:r>
              <a:rPr lang="en-US" sz="3018" spc="30">
                <a:solidFill>
                  <a:srgbClr val="0061AA"/>
                </a:solidFill>
                <a:latin typeface="Open Sans Extra Bold"/>
              </a:rPr>
              <a:t>Today we service approximately 15,000 medical professionals in the state with these 10 centers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1204449">
            <a:off x="13560561" y="-267905"/>
            <a:ext cx="6977034" cy="896649"/>
            <a:chOff x="0" y="0"/>
            <a:chExt cx="1837573" cy="2361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37573" cy="236155"/>
            </a:xfrm>
            <a:custGeom>
              <a:avLst/>
              <a:gdLst/>
              <a:ahLst/>
              <a:cxnLst/>
              <a:rect l="l" t="t" r="r" b="b"/>
              <a:pathLst>
                <a:path w="1837573" h="236155">
                  <a:moveTo>
                    <a:pt x="0" y="0"/>
                  </a:moveTo>
                  <a:lnTo>
                    <a:pt x="1837573" y="0"/>
                  </a:lnTo>
                  <a:lnTo>
                    <a:pt x="1837573" y="236155"/>
                  </a:lnTo>
                  <a:lnTo>
                    <a:pt x="0" y="236155"/>
                  </a:lnTo>
                  <a:close/>
                </a:path>
              </a:pathLst>
            </a:custGeom>
            <a:solidFill>
              <a:srgbClr val="C1BE00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837573" cy="274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948527">
            <a:off x="14353290" y="9666041"/>
            <a:ext cx="5889088" cy="1039857"/>
            <a:chOff x="0" y="0"/>
            <a:chExt cx="1551036" cy="2738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51036" cy="273872"/>
            </a:xfrm>
            <a:custGeom>
              <a:avLst/>
              <a:gdLst/>
              <a:ahLst/>
              <a:cxnLst/>
              <a:rect l="l" t="t" r="r" b="b"/>
              <a:pathLst>
                <a:path w="1551036" h="273872">
                  <a:moveTo>
                    <a:pt x="0" y="0"/>
                  </a:moveTo>
                  <a:lnTo>
                    <a:pt x="1551036" y="0"/>
                  </a:lnTo>
                  <a:lnTo>
                    <a:pt x="1551036" y="273872"/>
                  </a:lnTo>
                  <a:lnTo>
                    <a:pt x="0" y="273872"/>
                  </a:lnTo>
                  <a:close/>
                </a:path>
              </a:pathLst>
            </a:custGeom>
            <a:solidFill>
              <a:srgbClr val="00569E"/>
            </a:solidFill>
            <a:ln cap="sq">
              <a:noFill/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551036" cy="3119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5288769" y="5285132"/>
            <a:ext cx="9392643" cy="9529477"/>
          </a:xfrm>
          <a:custGeom>
            <a:avLst/>
            <a:gdLst/>
            <a:ahLst/>
            <a:cxnLst/>
            <a:rect l="l" t="t" r="r" b="b"/>
            <a:pathLst>
              <a:path w="9392643" h="9529477">
                <a:moveTo>
                  <a:pt x="0" y="0"/>
                </a:moveTo>
                <a:lnTo>
                  <a:pt x="9392643" y="0"/>
                </a:lnTo>
                <a:lnTo>
                  <a:pt x="9392643" y="9529477"/>
                </a:lnTo>
                <a:lnTo>
                  <a:pt x="0" y="9529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700277" y="1159728"/>
            <a:ext cx="8795144" cy="8795144"/>
          </a:xfrm>
          <a:custGeom>
            <a:avLst/>
            <a:gdLst/>
            <a:ahLst/>
            <a:cxnLst/>
            <a:rect l="l" t="t" r="r" b="b"/>
            <a:pathLst>
              <a:path w="8795144" h="8795144">
                <a:moveTo>
                  <a:pt x="0" y="0"/>
                </a:moveTo>
                <a:lnTo>
                  <a:pt x="8795144" y="0"/>
                </a:lnTo>
                <a:lnTo>
                  <a:pt x="8795144" y="8795144"/>
                </a:lnTo>
                <a:lnTo>
                  <a:pt x="0" y="87951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092063" y="96325"/>
            <a:ext cx="4103874" cy="932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624"/>
              </a:lnSpc>
              <a:spcBef>
                <a:spcPct val="0"/>
              </a:spcBef>
            </a:pPr>
            <a:r>
              <a:rPr lang="en-US" sz="5446">
                <a:solidFill>
                  <a:srgbClr val="0061AA"/>
                </a:solidFill>
                <a:latin typeface="Open Sans Extra Bold"/>
              </a:rPr>
              <a:t>LOCATIONS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9661" y="1396910"/>
            <a:ext cx="6572678" cy="7626829"/>
            <a:chOff x="0" y="0"/>
            <a:chExt cx="1840496" cy="21356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40496" cy="2135682"/>
            </a:xfrm>
            <a:custGeom>
              <a:avLst/>
              <a:gdLst/>
              <a:ahLst/>
              <a:cxnLst/>
              <a:rect l="l" t="t" r="r" b="b"/>
              <a:pathLst>
                <a:path w="1840496" h="2135682">
                  <a:moveTo>
                    <a:pt x="0" y="0"/>
                  </a:moveTo>
                  <a:lnTo>
                    <a:pt x="1840496" y="0"/>
                  </a:lnTo>
                  <a:lnTo>
                    <a:pt x="1840496" y="2135682"/>
                  </a:lnTo>
                  <a:lnTo>
                    <a:pt x="0" y="2135682"/>
                  </a:lnTo>
                  <a:close/>
                </a:path>
              </a:pathLst>
            </a:custGeom>
            <a:solidFill>
              <a:srgbClr val="145DA0">
                <a:alpha val="48627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840496" cy="2173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04330" y="1263261"/>
            <a:ext cx="6677544" cy="7546156"/>
            <a:chOff x="0" y="0"/>
            <a:chExt cx="1869861" cy="21130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69861" cy="2113092"/>
            </a:xfrm>
            <a:custGeom>
              <a:avLst/>
              <a:gdLst/>
              <a:ahLst/>
              <a:cxnLst/>
              <a:rect l="l" t="t" r="r" b="b"/>
              <a:pathLst>
                <a:path w="1869861" h="2113092">
                  <a:moveTo>
                    <a:pt x="0" y="0"/>
                  </a:moveTo>
                  <a:lnTo>
                    <a:pt x="1869861" y="0"/>
                  </a:lnTo>
                  <a:lnTo>
                    <a:pt x="1869861" y="2113092"/>
                  </a:lnTo>
                  <a:lnTo>
                    <a:pt x="0" y="2113092"/>
                  </a:lnTo>
                  <a:close/>
                </a:path>
              </a:pathLst>
            </a:custGeom>
            <a:solidFill>
              <a:srgbClr val="145DA0">
                <a:alpha val="9568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869861" cy="21511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238003" y="8290589"/>
            <a:ext cx="7523780" cy="752378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45DA0">
                <a:alpha val="9568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3724222" y="-4507687"/>
            <a:ext cx="5924489" cy="5924489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45DA0">
                <a:alpha val="9568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8573397" y="2061574"/>
            <a:ext cx="8924297" cy="5949531"/>
          </a:xfrm>
          <a:custGeom>
            <a:avLst/>
            <a:gdLst/>
            <a:ahLst/>
            <a:cxnLst/>
            <a:rect l="l" t="t" r="r" b="b"/>
            <a:pathLst>
              <a:path w="8924297" h="5949531">
                <a:moveTo>
                  <a:pt x="0" y="0"/>
                </a:moveTo>
                <a:lnTo>
                  <a:pt x="8924297" y="0"/>
                </a:lnTo>
                <a:lnTo>
                  <a:pt x="8924297" y="5949531"/>
                </a:lnTo>
                <a:lnTo>
                  <a:pt x="0" y="59495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729661" y="1654085"/>
            <a:ext cx="6123554" cy="971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902"/>
              </a:lnSpc>
              <a:spcBef>
                <a:spcPct val="0"/>
              </a:spcBef>
            </a:pPr>
            <a:r>
              <a:rPr lang="en-US" sz="5644">
                <a:solidFill>
                  <a:srgbClr val="FDFDFD"/>
                </a:solidFill>
                <a:latin typeface="Open Sans Extra Bold"/>
              </a:rPr>
              <a:t>Quality </a:t>
            </a:r>
            <a:r>
              <a:rPr lang="en-US" sz="5644">
                <a:solidFill>
                  <a:srgbClr val="C5BD08"/>
                </a:solidFill>
                <a:latin typeface="Open Sans Extra Bold Italics"/>
              </a:rPr>
              <a:t>Matters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729661" y="3053907"/>
            <a:ext cx="5754831" cy="1415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43"/>
              </a:lnSpc>
              <a:spcBef>
                <a:spcPct val="0"/>
              </a:spcBef>
            </a:pPr>
            <a:r>
              <a:rPr lang="en-US" sz="2030" spc="-40">
                <a:solidFill>
                  <a:srgbClr val="FDFDFD"/>
                </a:solidFill>
                <a:latin typeface="Poppins Bold"/>
              </a:rPr>
              <a:t>To compete against the mega players in healthcare, outpatient imaging must be agile and capable of interacting with as many systems as possible.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729661" y="4972529"/>
            <a:ext cx="5754831" cy="1415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43"/>
              </a:lnSpc>
              <a:spcBef>
                <a:spcPct val="0"/>
              </a:spcBef>
            </a:pPr>
            <a:r>
              <a:rPr lang="en-US" sz="2030" spc="-40">
                <a:solidFill>
                  <a:srgbClr val="FDFDFD"/>
                </a:solidFill>
                <a:latin typeface="Poppins Bold"/>
              </a:rPr>
              <a:t>To achieve quality metrics imaging centers must develop in house knowledge around systems that allow for these interactions to occur.​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729661" y="6892617"/>
            <a:ext cx="5754831" cy="1062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43"/>
              </a:lnSpc>
              <a:spcBef>
                <a:spcPct val="0"/>
              </a:spcBef>
            </a:pPr>
            <a:r>
              <a:rPr lang="en-US" sz="2030" spc="-40">
                <a:solidFill>
                  <a:srgbClr val="FDFDFD"/>
                </a:solidFill>
                <a:latin typeface="Poppins Bold"/>
              </a:rPr>
              <a:t>Delivering tools to not just the radiologists, but to the entire team, allows the team as a unit to be more efficient and successful.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517814" y="-315404"/>
            <a:ext cx="3964281" cy="10917809"/>
            <a:chOff x="0" y="0"/>
            <a:chExt cx="1044090" cy="28754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44090" cy="2875472"/>
            </a:xfrm>
            <a:custGeom>
              <a:avLst/>
              <a:gdLst/>
              <a:ahLst/>
              <a:cxnLst/>
              <a:rect l="l" t="t" r="r" b="b"/>
              <a:pathLst>
                <a:path w="1044090" h="2875472">
                  <a:moveTo>
                    <a:pt x="0" y="0"/>
                  </a:moveTo>
                  <a:lnTo>
                    <a:pt x="1044090" y="0"/>
                  </a:lnTo>
                  <a:lnTo>
                    <a:pt x="1044090" y="2875472"/>
                  </a:lnTo>
                  <a:lnTo>
                    <a:pt x="0" y="2875472"/>
                  </a:lnTo>
                  <a:close/>
                </a:path>
              </a:pathLst>
            </a:custGeom>
            <a:solidFill>
              <a:srgbClr val="B5BB19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044090" cy="29135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872519">
            <a:off x="15361954" y="-500879"/>
            <a:ext cx="2276002" cy="11774780"/>
            <a:chOff x="0" y="0"/>
            <a:chExt cx="599441" cy="310117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99441" cy="3101177"/>
            </a:xfrm>
            <a:custGeom>
              <a:avLst/>
              <a:gdLst/>
              <a:ahLst/>
              <a:cxnLst/>
              <a:rect l="l" t="t" r="r" b="b"/>
              <a:pathLst>
                <a:path w="599441" h="3101177">
                  <a:moveTo>
                    <a:pt x="0" y="0"/>
                  </a:moveTo>
                  <a:lnTo>
                    <a:pt x="599441" y="0"/>
                  </a:lnTo>
                  <a:lnTo>
                    <a:pt x="599441" y="3101177"/>
                  </a:lnTo>
                  <a:lnTo>
                    <a:pt x="0" y="3101177"/>
                  </a:lnTo>
                  <a:close/>
                </a:path>
              </a:pathLst>
            </a:custGeom>
            <a:solidFill>
              <a:srgbClr val="005B9B"/>
            </a:solidFill>
            <a:ln cap="sq">
              <a:noFill/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99441" cy="31392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656748" y="685371"/>
            <a:ext cx="8597075" cy="1932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23"/>
              </a:lnSpc>
            </a:pPr>
            <a:r>
              <a:rPr lang="en-US" sz="7352">
                <a:solidFill>
                  <a:srgbClr val="005B9B"/>
                </a:solidFill>
                <a:latin typeface="Open Sans Extra Bold"/>
              </a:rPr>
              <a:t>Dr. Hicks‘ </a:t>
            </a:r>
          </a:p>
          <a:p>
            <a:pPr>
              <a:lnSpc>
                <a:spcPts val="10293"/>
              </a:lnSpc>
            </a:pPr>
            <a:r>
              <a:rPr lang="en-US" sz="7352">
                <a:solidFill>
                  <a:srgbClr val="B5BB19"/>
                </a:solidFill>
                <a:latin typeface="Open Sans Extra Bold"/>
              </a:rPr>
              <a:t>Keys to Success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-3058309" y="-1420519"/>
            <a:ext cx="3735531" cy="3735531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09575" cap="sq">
              <a:solidFill>
                <a:srgbClr val="0079C2"/>
              </a:solidFill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2706831" y="-2183170"/>
            <a:ext cx="3735531" cy="3735531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09575" cap="sq">
              <a:solidFill>
                <a:srgbClr val="C5BD08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1056225" y="447246"/>
            <a:ext cx="6713122" cy="9392508"/>
          </a:xfrm>
          <a:custGeom>
            <a:avLst/>
            <a:gdLst/>
            <a:ahLst/>
            <a:cxnLst/>
            <a:rect l="l" t="t" r="r" b="b"/>
            <a:pathLst>
              <a:path w="6713122" h="9392508">
                <a:moveTo>
                  <a:pt x="0" y="0"/>
                </a:moveTo>
                <a:lnTo>
                  <a:pt x="6713122" y="0"/>
                </a:lnTo>
                <a:lnTo>
                  <a:pt x="6713122" y="9392508"/>
                </a:lnTo>
                <a:lnTo>
                  <a:pt x="0" y="93925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440" r="-25471"/>
            </a:stretch>
          </a:blipFill>
        </p:spPr>
      </p:sp>
      <p:sp>
        <p:nvSpPr>
          <p:cNvPr id="16" name="Freeform 16"/>
          <p:cNvSpPr/>
          <p:nvPr/>
        </p:nvSpPr>
        <p:spPr>
          <a:xfrm rot="5400000">
            <a:off x="1617569" y="7275275"/>
            <a:ext cx="695100" cy="616743"/>
          </a:xfrm>
          <a:custGeom>
            <a:avLst/>
            <a:gdLst/>
            <a:ahLst/>
            <a:cxnLst/>
            <a:rect l="l" t="t" r="r" b="b"/>
            <a:pathLst>
              <a:path w="695100" h="616743">
                <a:moveTo>
                  <a:pt x="0" y="0"/>
                </a:moveTo>
                <a:lnTo>
                  <a:pt x="695101" y="0"/>
                </a:lnTo>
                <a:lnTo>
                  <a:pt x="695101" y="616743"/>
                </a:lnTo>
                <a:lnTo>
                  <a:pt x="0" y="6167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2554045" y="8709541"/>
            <a:ext cx="6902729" cy="1121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14"/>
              </a:lnSpc>
              <a:spcBef>
                <a:spcPct val="0"/>
              </a:spcBef>
            </a:pPr>
            <a:r>
              <a:rPr lang="en-US" sz="2081" spc="-41">
                <a:solidFill>
                  <a:srgbClr val="051D40"/>
                </a:solidFill>
                <a:latin typeface="Poppins Bold"/>
              </a:rPr>
              <a:t>Build strong relationships with everyone that touches your business. this includes vendors, bankers, employees, patients, and doctors.</a:t>
            </a:r>
          </a:p>
        </p:txBody>
      </p:sp>
      <p:sp>
        <p:nvSpPr>
          <p:cNvPr id="18" name="Freeform 18"/>
          <p:cNvSpPr/>
          <p:nvPr/>
        </p:nvSpPr>
        <p:spPr>
          <a:xfrm rot="5400000">
            <a:off x="1617569" y="8750945"/>
            <a:ext cx="695100" cy="616743"/>
          </a:xfrm>
          <a:custGeom>
            <a:avLst/>
            <a:gdLst/>
            <a:ahLst/>
            <a:cxnLst/>
            <a:rect l="l" t="t" r="r" b="b"/>
            <a:pathLst>
              <a:path w="695100" h="616743">
                <a:moveTo>
                  <a:pt x="0" y="0"/>
                </a:moveTo>
                <a:lnTo>
                  <a:pt x="695101" y="0"/>
                </a:lnTo>
                <a:lnTo>
                  <a:pt x="695101" y="616743"/>
                </a:lnTo>
                <a:lnTo>
                  <a:pt x="0" y="6167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5400000">
            <a:off x="1617569" y="5828805"/>
            <a:ext cx="695100" cy="616743"/>
          </a:xfrm>
          <a:custGeom>
            <a:avLst/>
            <a:gdLst/>
            <a:ahLst/>
            <a:cxnLst/>
            <a:rect l="l" t="t" r="r" b="b"/>
            <a:pathLst>
              <a:path w="695100" h="616743">
                <a:moveTo>
                  <a:pt x="0" y="0"/>
                </a:moveTo>
                <a:lnTo>
                  <a:pt x="695101" y="0"/>
                </a:lnTo>
                <a:lnTo>
                  <a:pt x="695101" y="616743"/>
                </a:lnTo>
                <a:lnTo>
                  <a:pt x="0" y="6167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554045" y="7245719"/>
            <a:ext cx="5583136" cy="7989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50"/>
              </a:lnSpc>
              <a:spcBef>
                <a:spcPct val="0"/>
              </a:spcBef>
            </a:pPr>
            <a:r>
              <a:rPr lang="en-US" sz="2250" spc="-45">
                <a:solidFill>
                  <a:srgbClr val="051D40"/>
                </a:solidFill>
                <a:latin typeface="Poppins Bold"/>
              </a:rPr>
              <a:t>Protect your brand and keep your facilities fresh </a:t>
            </a:r>
          </a:p>
        </p:txBody>
      </p:sp>
      <p:sp>
        <p:nvSpPr>
          <p:cNvPr id="22" name="Freeform 22"/>
          <p:cNvSpPr/>
          <p:nvPr/>
        </p:nvSpPr>
        <p:spPr>
          <a:xfrm rot="5400000">
            <a:off x="1617569" y="3263429"/>
            <a:ext cx="695100" cy="616743"/>
          </a:xfrm>
          <a:custGeom>
            <a:avLst/>
            <a:gdLst/>
            <a:ahLst/>
            <a:cxnLst/>
            <a:rect l="l" t="t" r="r" b="b"/>
            <a:pathLst>
              <a:path w="695100" h="616743">
                <a:moveTo>
                  <a:pt x="0" y="0"/>
                </a:moveTo>
                <a:lnTo>
                  <a:pt x="695101" y="0"/>
                </a:lnTo>
                <a:lnTo>
                  <a:pt x="695101" y="616743"/>
                </a:lnTo>
                <a:lnTo>
                  <a:pt x="0" y="6167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5400000">
            <a:off x="1617569" y="4532218"/>
            <a:ext cx="695100" cy="616743"/>
          </a:xfrm>
          <a:custGeom>
            <a:avLst/>
            <a:gdLst/>
            <a:ahLst/>
            <a:cxnLst/>
            <a:rect l="l" t="t" r="r" b="b"/>
            <a:pathLst>
              <a:path w="695100" h="616743">
                <a:moveTo>
                  <a:pt x="0" y="0"/>
                </a:moveTo>
                <a:lnTo>
                  <a:pt x="695101" y="0"/>
                </a:lnTo>
                <a:lnTo>
                  <a:pt x="695101" y="616743"/>
                </a:lnTo>
                <a:lnTo>
                  <a:pt x="0" y="6167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2554045" y="3334346"/>
            <a:ext cx="3872570" cy="408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56"/>
              </a:lnSpc>
              <a:spcBef>
                <a:spcPct val="0"/>
              </a:spcBef>
            </a:pPr>
            <a:r>
              <a:rPr lang="en-US" sz="2254" spc="-45">
                <a:solidFill>
                  <a:srgbClr val="051D40"/>
                </a:solidFill>
                <a:latin typeface="Poppins Bold"/>
              </a:rPr>
              <a:t>Dress for success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554045" y="4603136"/>
            <a:ext cx="2566730" cy="408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56"/>
              </a:lnSpc>
              <a:spcBef>
                <a:spcPct val="0"/>
              </a:spcBef>
            </a:pPr>
            <a:r>
              <a:rPr lang="en-US" sz="2254" spc="-45">
                <a:solidFill>
                  <a:srgbClr val="051D40"/>
                </a:solidFill>
                <a:latin typeface="Poppins Bold"/>
              </a:rPr>
              <a:t>Stay healthy</a:t>
            </a:r>
          </a:p>
        </p:txBody>
      </p:sp>
      <p:sp>
        <p:nvSpPr>
          <p:cNvPr id="27" name="TextBox 25">
            <a:extLst>
              <a:ext uri="{FF2B5EF4-FFF2-40B4-BE49-F238E27FC236}">
                <a16:creationId xmlns:a16="http://schemas.microsoft.com/office/drawing/2014/main" id="{3433D0ED-363E-7E5F-04F1-6C67FE2BDA3B}"/>
              </a:ext>
            </a:extLst>
          </p:cNvPr>
          <p:cNvSpPr txBox="1"/>
          <p:nvPr/>
        </p:nvSpPr>
        <p:spPr>
          <a:xfrm>
            <a:off x="2554045" y="5940230"/>
            <a:ext cx="3213711" cy="3885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56"/>
              </a:lnSpc>
              <a:spcBef>
                <a:spcPct val="0"/>
              </a:spcBef>
            </a:pPr>
            <a:r>
              <a:rPr lang="en-US" sz="2250" spc="-45" dirty="0">
                <a:solidFill>
                  <a:srgbClr val="051D40"/>
                </a:solidFill>
                <a:latin typeface="Poppins Bold"/>
                <a:cs typeface="Poppins Bold"/>
              </a:rPr>
              <a:t>Get a good education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517814" y="-315404"/>
            <a:ext cx="3964281" cy="10917809"/>
            <a:chOff x="0" y="0"/>
            <a:chExt cx="1044090" cy="28754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44090" cy="2875472"/>
            </a:xfrm>
            <a:custGeom>
              <a:avLst/>
              <a:gdLst/>
              <a:ahLst/>
              <a:cxnLst/>
              <a:rect l="l" t="t" r="r" b="b"/>
              <a:pathLst>
                <a:path w="1044090" h="2875472">
                  <a:moveTo>
                    <a:pt x="0" y="0"/>
                  </a:moveTo>
                  <a:lnTo>
                    <a:pt x="1044090" y="0"/>
                  </a:lnTo>
                  <a:lnTo>
                    <a:pt x="1044090" y="2875472"/>
                  </a:lnTo>
                  <a:lnTo>
                    <a:pt x="0" y="2875472"/>
                  </a:lnTo>
                  <a:close/>
                </a:path>
              </a:pathLst>
            </a:custGeom>
            <a:solidFill>
              <a:srgbClr val="B5BB19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044090" cy="29135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872519">
            <a:off x="15361954" y="-500879"/>
            <a:ext cx="2276002" cy="11774780"/>
            <a:chOff x="0" y="0"/>
            <a:chExt cx="599441" cy="310117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99441" cy="3101177"/>
            </a:xfrm>
            <a:custGeom>
              <a:avLst/>
              <a:gdLst/>
              <a:ahLst/>
              <a:cxnLst/>
              <a:rect l="l" t="t" r="r" b="b"/>
              <a:pathLst>
                <a:path w="599441" h="3101177">
                  <a:moveTo>
                    <a:pt x="0" y="0"/>
                  </a:moveTo>
                  <a:lnTo>
                    <a:pt x="599441" y="0"/>
                  </a:lnTo>
                  <a:lnTo>
                    <a:pt x="599441" y="3101177"/>
                  </a:lnTo>
                  <a:lnTo>
                    <a:pt x="0" y="3101177"/>
                  </a:lnTo>
                  <a:close/>
                </a:path>
              </a:pathLst>
            </a:custGeom>
            <a:solidFill>
              <a:srgbClr val="005B9B"/>
            </a:solidFill>
            <a:ln cap="sq">
              <a:noFill/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99441" cy="31392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656748" y="685371"/>
            <a:ext cx="8597075" cy="1932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23"/>
              </a:lnSpc>
            </a:pPr>
            <a:r>
              <a:rPr lang="en-US" sz="7352">
                <a:solidFill>
                  <a:srgbClr val="005B9B"/>
                </a:solidFill>
                <a:latin typeface="Open Sans Extra Bold"/>
              </a:rPr>
              <a:t>Dr. Hicks‘ </a:t>
            </a:r>
          </a:p>
          <a:p>
            <a:pPr>
              <a:lnSpc>
                <a:spcPts val="10293"/>
              </a:lnSpc>
            </a:pPr>
            <a:r>
              <a:rPr lang="en-US" sz="7352">
                <a:solidFill>
                  <a:srgbClr val="B5BB19"/>
                </a:solidFill>
                <a:latin typeface="Open Sans Extra Bold"/>
              </a:rPr>
              <a:t>Keys to Success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922353" y="2712885"/>
            <a:ext cx="1068843" cy="348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09"/>
              </a:lnSpc>
            </a:pPr>
            <a:r>
              <a:rPr lang="en-US" sz="2918">
                <a:solidFill>
                  <a:srgbClr val="005B9B"/>
                </a:solidFill>
                <a:latin typeface="Open Sans Extra Bold"/>
              </a:rPr>
              <a:t>Cont.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-3058309" y="-1420519"/>
            <a:ext cx="3735531" cy="3735531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09575" cap="sq">
              <a:solidFill>
                <a:srgbClr val="0079C2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2706831" y="-2183170"/>
            <a:ext cx="3735531" cy="3735531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09575" cap="sq">
              <a:solidFill>
                <a:srgbClr val="C5BD08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1056225" y="447246"/>
            <a:ext cx="6713122" cy="9392508"/>
          </a:xfrm>
          <a:custGeom>
            <a:avLst/>
            <a:gdLst/>
            <a:ahLst/>
            <a:cxnLst/>
            <a:rect l="l" t="t" r="r" b="b"/>
            <a:pathLst>
              <a:path w="6713122" h="9392508">
                <a:moveTo>
                  <a:pt x="0" y="0"/>
                </a:moveTo>
                <a:lnTo>
                  <a:pt x="6713122" y="0"/>
                </a:lnTo>
                <a:lnTo>
                  <a:pt x="6713122" y="9392508"/>
                </a:lnTo>
                <a:lnTo>
                  <a:pt x="0" y="93925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440" r="-25471"/>
            </a:stretch>
          </a:blipFill>
        </p:spPr>
      </p:sp>
      <p:sp>
        <p:nvSpPr>
          <p:cNvPr id="17" name="Freeform 17"/>
          <p:cNvSpPr/>
          <p:nvPr/>
        </p:nvSpPr>
        <p:spPr>
          <a:xfrm rot="5400000">
            <a:off x="1617569" y="6153060"/>
            <a:ext cx="695100" cy="616743"/>
          </a:xfrm>
          <a:custGeom>
            <a:avLst/>
            <a:gdLst/>
            <a:ahLst/>
            <a:cxnLst/>
            <a:rect l="l" t="t" r="r" b="b"/>
            <a:pathLst>
              <a:path w="695100" h="616743">
                <a:moveTo>
                  <a:pt x="0" y="0"/>
                </a:moveTo>
                <a:lnTo>
                  <a:pt x="695101" y="0"/>
                </a:lnTo>
                <a:lnTo>
                  <a:pt x="695101" y="616743"/>
                </a:lnTo>
                <a:lnTo>
                  <a:pt x="0" y="6167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2554045" y="6017219"/>
            <a:ext cx="6553607" cy="12072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50"/>
              </a:lnSpc>
              <a:spcBef>
                <a:spcPct val="0"/>
              </a:spcBef>
            </a:pPr>
            <a:r>
              <a:rPr lang="en-US" sz="2250" spc="-45">
                <a:solidFill>
                  <a:srgbClr val="051D40"/>
                </a:solidFill>
                <a:latin typeface="Poppins Bold"/>
              </a:rPr>
              <a:t>Learn from your competition or others in your field and take those lessons home and put them to work</a:t>
            </a:r>
          </a:p>
        </p:txBody>
      </p:sp>
      <p:sp>
        <p:nvSpPr>
          <p:cNvPr id="19" name="Freeform 19"/>
          <p:cNvSpPr/>
          <p:nvPr/>
        </p:nvSpPr>
        <p:spPr>
          <a:xfrm rot="5400000">
            <a:off x="1617569" y="3587683"/>
            <a:ext cx="695100" cy="616743"/>
          </a:xfrm>
          <a:custGeom>
            <a:avLst/>
            <a:gdLst/>
            <a:ahLst/>
            <a:cxnLst/>
            <a:rect l="l" t="t" r="r" b="b"/>
            <a:pathLst>
              <a:path w="695100" h="616743">
                <a:moveTo>
                  <a:pt x="0" y="0"/>
                </a:moveTo>
                <a:lnTo>
                  <a:pt x="695101" y="0"/>
                </a:lnTo>
                <a:lnTo>
                  <a:pt x="695101" y="616744"/>
                </a:lnTo>
                <a:lnTo>
                  <a:pt x="0" y="6167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5400000">
            <a:off x="1617569" y="4856472"/>
            <a:ext cx="695100" cy="616743"/>
          </a:xfrm>
          <a:custGeom>
            <a:avLst/>
            <a:gdLst/>
            <a:ahLst/>
            <a:cxnLst/>
            <a:rect l="l" t="t" r="r" b="b"/>
            <a:pathLst>
              <a:path w="695100" h="616743">
                <a:moveTo>
                  <a:pt x="0" y="0"/>
                </a:moveTo>
                <a:lnTo>
                  <a:pt x="695101" y="0"/>
                </a:lnTo>
                <a:lnTo>
                  <a:pt x="695101" y="616744"/>
                </a:lnTo>
                <a:lnTo>
                  <a:pt x="0" y="6167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554045" y="3658601"/>
            <a:ext cx="3872570" cy="807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56"/>
              </a:lnSpc>
              <a:spcBef>
                <a:spcPct val="0"/>
              </a:spcBef>
            </a:pPr>
            <a:r>
              <a:rPr lang="en-US" sz="2254" spc="-45">
                <a:solidFill>
                  <a:srgbClr val="051D40"/>
                </a:solidFill>
                <a:latin typeface="Poppins Bold"/>
              </a:rPr>
              <a:t>Stay ahead of the curve or be the curve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554045" y="4927390"/>
            <a:ext cx="7169876" cy="807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56"/>
              </a:lnSpc>
              <a:spcBef>
                <a:spcPct val="0"/>
              </a:spcBef>
            </a:pPr>
            <a:r>
              <a:rPr lang="en-US" sz="2254" spc="-45">
                <a:solidFill>
                  <a:srgbClr val="051D40"/>
                </a:solidFill>
                <a:latin typeface="Poppins Bold"/>
              </a:rPr>
              <a:t>Constantly reinvent yourself to stay fresh and relevant to your customers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2B02DF5F-75DB-2657-CDAE-938A947F4F62}"/>
              </a:ext>
            </a:extLst>
          </p:cNvPr>
          <p:cNvSpPr/>
          <p:nvPr/>
        </p:nvSpPr>
        <p:spPr>
          <a:xfrm rot="5400000">
            <a:off x="1617569" y="7443633"/>
            <a:ext cx="695100" cy="616743"/>
          </a:xfrm>
          <a:custGeom>
            <a:avLst/>
            <a:gdLst/>
            <a:ahLst/>
            <a:cxnLst/>
            <a:rect l="l" t="t" r="r" b="b"/>
            <a:pathLst>
              <a:path w="695100" h="616743">
                <a:moveTo>
                  <a:pt x="0" y="0"/>
                </a:moveTo>
                <a:lnTo>
                  <a:pt x="695101" y="0"/>
                </a:lnTo>
                <a:lnTo>
                  <a:pt x="695101" y="616743"/>
                </a:lnTo>
                <a:lnTo>
                  <a:pt x="0" y="6167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47A8A9E-BC22-C094-636E-7D59015B9A0F}"/>
              </a:ext>
            </a:extLst>
          </p:cNvPr>
          <p:cNvSpPr txBox="1"/>
          <p:nvPr/>
        </p:nvSpPr>
        <p:spPr>
          <a:xfrm>
            <a:off x="2359325" y="7545956"/>
            <a:ext cx="7164237" cy="11310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50">
                <a:solidFill>
                  <a:srgbClr val="051D40"/>
                </a:solidFill>
                <a:latin typeface="Poppins Bold"/>
              </a:rPr>
              <a:t>Treat your employees like family so that they also feel pride of ownership in the company you are building</a:t>
            </a:r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941477" y="-2952648"/>
            <a:ext cx="4693046" cy="469304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C5BD0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941477" y="-2770872"/>
            <a:ext cx="4693046" cy="4693046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005B9B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2979415" y="-3221860"/>
            <a:ext cx="4048947" cy="4555676"/>
            <a:chOff x="0" y="0"/>
            <a:chExt cx="722392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22392" cy="812800"/>
            </a:xfrm>
            <a:custGeom>
              <a:avLst/>
              <a:gdLst/>
              <a:ahLst/>
              <a:cxnLst/>
              <a:rect l="l" t="t" r="r" b="b"/>
              <a:pathLst>
                <a:path w="722392" h="812800">
                  <a:moveTo>
                    <a:pt x="361196" y="0"/>
                  </a:moveTo>
                  <a:cubicBezTo>
                    <a:pt x="161713" y="0"/>
                    <a:pt x="0" y="181951"/>
                    <a:pt x="0" y="406400"/>
                  </a:cubicBezTo>
                  <a:cubicBezTo>
                    <a:pt x="0" y="630849"/>
                    <a:pt x="161713" y="812800"/>
                    <a:pt x="361196" y="812800"/>
                  </a:cubicBezTo>
                  <a:cubicBezTo>
                    <a:pt x="560679" y="812800"/>
                    <a:pt x="722392" y="630849"/>
                    <a:pt x="722392" y="406400"/>
                  </a:cubicBezTo>
                  <a:cubicBezTo>
                    <a:pt x="722392" y="181951"/>
                    <a:pt x="560679" y="0"/>
                    <a:pt x="36119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95275" cap="sq">
              <a:solidFill>
                <a:srgbClr val="C5BD08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67724" y="38100"/>
              <a:ext cx="586944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3228438" y="-3664346"/>
            <a:ext cx="4693046" cy="4693046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95275" cap="sq">
              <a:solidFill>
                <a:srgbClr val="005B9B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897587" y="7097439"/>
            <a:ext cx="6390413" cy="6092634"/>
            <a:chOff x="0" y="0"/>
            <a:chExt cx="728712" cy="69475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28712" cy="694756"/>
            </a:xfrm>
            <a:custGeom>
              <a:avLst/>
              <a:gdLst/>
              <a:ahLst/>
              <a:cxnLst/>
              <a:rect l="l" t="t" r="r" b="b"/>
              <a:pathLst>
                <a:path w="728712" h="694756">
                  <a:moveTo>
                    <a:pt x="243035" y="19070"/>
                  </a:moveTo>
                  <a:cubicBezTo>
                    <a:pt x="280274" y="7556"/>
                    <a:pt x="322867" y="0"/>
                    <a:pt x="364552" y="0"/>
                  </a:cubicBezTo>
                  <a:cubicBezTo>
                    <a:pt x="406239" y="0"/>
                    <a:pt x="446352" y="6476"/>
                    <a:pt x="483317" y="17990"/>
                  </a:cubicBezTo>
                  <a:cubicBezTo>
                    <a:pt x="484105" y="18350"/>
                    <a:pt x="484891" y="18350"/>
                    <a:pt x="485677" y="18710"/>
                  </a:cubicBezTo>
                  <a:cubicBezTo>
                    <a:pt x="624498" y="64765"/>
                    <a:pt x="726746" y="186379"/>
                    <a:pt x="728712" y="325880"/>
                  </a:cubicBezTo>
                  <a:lnTo>
                    <a:pt x="728712" y="694756"/>
                  </a:lnTo>
                  <a:lnTo>
                    <a:pt x="0" y="694756"/>
                  </a:lnTo>
                  <a:lnTo>
                    <a:pt x="0" y="326154"/>
                  </a:lnTo>
                  <a:cubicBezTo>
                    <a:pt x="1966" y="185660"/>
                    <a:pt x="102641" y="64045"/>
                    <a:pt x="243035" y="19070"/>
                  </a:cubicBezTo>
                  <a:close/>
                </a:path>
              </a:pathLst>
            </a:custGeom>
            <a:solidFill>
              <a:srgbClr val="C5BD08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88900"/>
              <a:ext cx="728712" cy="6058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845036" y="7097439"/>
            <a:ext cx="6427536" cy="6822720"/>
            <a:chOff x="0" y="0"/>
            <a:chExt cx="660400" cy="70100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60400" cy="701003"/>
            </a:xfrm>
            <a:custGeom>
              <a:avLst/>
              <a:gdLst/>
              <a:ahLst/>
              <a:cxnLst/>
              <a:rect l="l" t="t" r="r" b="b"/>
              <a:pathLst>
                <a:path w="660400" h="701003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6019"/>
                  </a:cubicBezTo>
                  <a:lnTo>
                    <a:pt x="660400" y="701003"/>
                  </a:lnTo>
                  <a:lnTo>
                    <a:pt x="0" y="701003"/>
                  </a:lnTo>
                  <a:lnTo>
                    <a:pt x="0" y="326297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61AA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88900"/>
              <a:ext cx="660400" cy="6121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1813203" y="7233017"/>
            <a:ext cx="6299811" cy="6687142"/>
            <a:chOff x="0" y="0"/>
            <a:chExt cx="660400" cy="70100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60400" cy="701003"/>
            </a:xfrm>
            <a:custGeom>
              <a:avLst/>
              <a:gdLst/>
              <a:ahLst/>
              <a:cxnLst/>
              <a:rect l="l" t="t" r="r" b="b"/>
              <a:pathLst>
                <a:path w="660400" h="701003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6019"/>
                  </a:cubicBezTo>
                  <a:lnTo>
                    <a:pt x="660400" y="701003"/>
                  </a:lnTo>
                  <a:lnTo>
                    <a:pt x="0" y="701003"/>
                  </a:lnTo>
                  <a:lnTo>
                    <a:pt x="0" y="326297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DFDFD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88900"/>
              <a:ext cx="660400" cy="6121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2804667" y="7853427"/>
            <a:ext cx="4009673" cy="2092640"/>
          </a:xfrm>
          <a:custGeom>
            <a:avLst/>
            <a:gdLst/>
            <a:ahLst/>
            <a:cxnLst/>
            <a:rect l="l" t="t" r="r" b="b"/>
            <a:pathLst>
              <a:path w="4009673" h="2092640">
                <a:moveTo>
                  <a:pt x="0" y="0"/>
                </a:moveTo>
                <a:lnTo>
                  <a:pt x="4009674" y="0"/>
                </a:lnTo>
                <a:lnTo>
                  <a:pt x="4009674" y="2092640"/>
                </a:lnTo>
                <a:lnTo>
                  <a:pt x="0" y="20926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1227128" y="267692"/>
            <a:ext cx="8727943" cy="1429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646"/>
              </a:lnSpc>
              <a:spcBef>
                <a:spcPct val="0"/>
              </a:spcBef>
            </a:pPr>
            <a:r>
              <a:rPr lang="en-US" sz="8319">
                <a:solidFill>
                  <a:srgbClr val="005B9B"/>
                </a:solidFill>
                <a:latin typeface="Open Sans Extra Bold"/>
              </a:rPr>
              <a:t>Talent Remains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00528" y="1376211"/>
            <a:ext cx="8515115" cy="1171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32"/>
              </a:lnSpc>
              <a:spcBef>
                <a:spcPct val="0"/>
              </a:spcBef>
            </a:pPr>
            <a:r>
              <a:rPr lang="en-US" sz="6880">
                <a:solidFill>
                  <a:srgbClr val="B5BB19"/>
                </a:solidFill>
                <a:latin typeface="Open Sans Extra Bold"/>
              </a:rPr>
              <a:t>Key to our Success</a:t>
            </a:r>
          </a:p>
        </p:txBody>
      </p:sp>
      <p:pic>
        <p:nvPicPr>
          <p:cNvPr id="27" name="Picture 26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68875DE2-D8FE-71B5-1F68-AF430F596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898329"/>
            <a:ext cx="18352698" cy="3261077"/>
          </a:xfrm>
          <a:prstGeom prst="rect">
            <a:avLst/>
          </a:prstGeom>
        </p:spPr>
      </p:pic>
      <p:pic>
        <p:nvPicPr>
          <p:cNvPr id="14" name="Picture 13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6C643CD9-BE66-12BF-29F4-7530F94CCD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62" y="6164451"/>
            <a:ext cx="5504622" cy="4108988"/>
          </a:xfrm>
          <a:prstGeom prst="rect">
            <a:avLst/>
          </a:prstGeom>
        </p:spPr>
      </p:pic>
      <p:pic>
        <p:nvPicPr>
          <p:cNvPr id="28" name="Picture 27" descr="A group of people wearing face masks and holding a cake&#10;&#10;Description automatically generated">
            <a:extLst>
              <a:ext uri="{FF2B5EF4-FFF2-40B4-BE49-F238E27FC236}">
                <a16:creationId xmlns:a16="http://schemas.microsoft.com/office/drawing/2014/main" id="{DC95D615-6195-BA42-62A3-C38989A721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2350" y="6159334"/>
            <a:ext cx="5516166" cy="411904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4342968"/>
            <a:ext cx="18288000" cy="14629968"/>
          </a:xfrm>
          <a:custGeom>
            <a:avLst/>
            <a:gdLst/>
            <a:ahLst/>
            <a:cxnLst/>
            <a:rect l="l" t="t" r="r" b="b"/>
            <a:pathLst>
              <a:path w="18288000" h="14629968">
                <a:moveTo>
                  <a:pt x="0" y="14629968"/>
                </a:moveTo>
                <a:lnTo>
                  <a:pt x="18288000" y="14629968"/>
                </a:lnTo>
                <a:lnTo>
                  <a:pt x="18288000" y="0"/>
                </a:lnTo>
                <a:lnTo>
                  <a:pt x="0" y="0"/>
                </a:lnTo>
                <a:lnTo>
                  <a:pt x="0" y="14629968"/>
                </a:lnTo>
                <a:close/>
              </a:path>
            </a:pathLst>
          </a:custGeom>
          <a:blipFill>
            <a:blip r:embed="rId2">
              <a:alphaModFix amt="27000"/>
            </a:blip>
            <a:stretch>
              <a:fillRect l="-21109" t="-18444" r="-2110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071600" y="9266557"/>
            <a:ext cx="3736369" cy="737933"/>
          </a:xfrm>
          <a:custGeom>
            <a:avLst/>
            <a:gdLst/>
            <a:ahLst/>
            <a:cxnLst/>
            <a:rect l="l" t="t" r="r" b="b"/>
            <a:pathLst>
              <a:path w="3736369" h="737933">
                <a:moveTo>
                  <a:pt x="0" y="0"/>
                </a:moveTo>
                <a:lnTo>
                  <a:pt x="3736369" y="0"/>
                </a:lnTo>
                <a:lnTo>
                  <a:pt x="3736369" y="737933"/>
                </a:lnTo>
                <a:lnTo>
                  <a:pt x="0" y="7379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2999"/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634035" y="3623486"/>
            <a:ext cx="8848062" cy="5647066"/>
            <a:chOff x="0" y="0"/>
            <a:chExt cx="2619324" cy="16134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19324" cy="1613476"/>
            </a:xfrm>
            <a:custGeom>
              <a:avLst/>
              <a:gdLst/>
              <a:ahLst/>
              <a:cxnLst/>
              <a:rect l="l" t="t" r="r" b="b"/>
              <a:pathLst>
                <a:path w="2619324" h="1613476">
                  <a:moveTo>
                    <a:pt x="38207" y="0"/>
                  </a:moveTo>
                  <a:lnTo>
                    <a:pt x="2581117" y="0"/>
                  </a:lnTo>
                  <a:cubicBezTo>
                    <a:pt x="2591250" y="0"/>
                    <a:pt x="2600968" y="4025"/>
                    <a:pt x="2608133" y="11190"/>
                  </a:cubicBezTo>
                  <a:cubicBezTo>
                    <a:pt x="2615299" y="18356"/>
                    <a:pt x="2619324" y="28074"/>
                    <a:pt x="2619324" y="38207"/>
                  </a:cubicBezTo>
                  <a:lnTo>
                    <a:pt x="2619324" y="1575269"/>
                  </a:lnTo>
                  <a:cubicBezTo>
                    <a:pt x="2619324" y="1596370"/>
                    <a:pt x="2602218" y="1613476"/>
                    <a:pt x="2581117" y="1613476"/>
                  </a:cubicBezTo>
                  <a:lnTo>
                    <a:pt x="38207" y="1613476"/>
                  </a:lnTo>
                  <a:cubicBezTo>
                    <a:pt x="28074" y="1613476"/>
                    <a:pt x="18356" y="1609450"/>
                    <a:pt x="11190" y="1602285"/>
                  </a:cubicBezTo>
                  <a:cubicBezTo>
                    <a:pt x="4025" y="1595120"/>
                    <a:pt x="0" y="1585402"/>
                    <a:pt x="0" y="1575269"/>
                  </a:cubicBezTo>
                  <a:lnTo>
                    <a:pt x="0" y="38207"/>
                  </a:lnTo>
                  <a:cubicBezTo>
                    <a:pt x="0" y="28074"/>
                    <a:pt x="4025" y="18356"/>
                    <a:pt x="11190" y="11190"/>
                  </a:cubicBezTo>
                  <a:cubicBezTo>
                    <a:pt x="18356" y="4025"/>
                    <a:pt x="28074" y="0"/>
                    <a:pt x="38207" y="0"/>
                  </a:cubicBezTo>
                  <a:close/>
                </a:path>
              </a:pathLst>
            </a:custGeom>
            <a:solidFill>
              <a:srgbClr val="FDFDFD"/>
            </a:solidFill>
            <a:ln w="38100" cap="rnd">
              <a:solidFill>
                <a:srgbClr val="0061AA"/>
              </a:soli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619324" cy="1651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2856529" y="-2499302"/>
            <a:ext cx="4693046" cy="4693046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57175" cap="sq">
              <a:solidFill>
                <a:srgbClr val="C5BD08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2114319" y="-3127399"/>
            <a:ext cx="4693046" cy="4693046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57175" cap="sq">
              <a:gradFill>
                <a:gsLst>
                  <a:gs pos="0">
                    <a:srgbClr val="00569E">
                      <a:alpha val="100000"/>
                    </a:srgbClr>
                  </a:gs>
                  <a:gs pos="100000">
                    <a:srgbClr val="014074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451777" y="-2805854"/>
            <a:ext cx="4693046" cy="4693046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005B9B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2569366" y="9605055"/>
            <a:ext cx="5453566" cy="4693046"/>
            <a:chOff x="0" y="0"/>
            <a:chExt cx="944516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944516" cy="812800"/>
            </a:xfrm>
            <a:custGeom>
              <a:avLst/>
              <a:gdLst/>
              <a:ahLst/>
              <a:cxnLst/>
              <a:rect l="l" t="t" r="r" b="b"/>
              <a:pathLst>
                <a:path w="944516" h="812800">
                  <a:moveTo>
                    <a:pt x="472258" y="0"/>
                  </a:moveTo>
                  <a:cubicBezTo>
                    <a:pt x="211437" y="0"/>
                    <a:pt x="0" y="181951"/>
                    <a:pt x="0" y="406400"/>
                  </a:cubicBezTo>
                  <a:cubicBezTo>
                    <a:pt x="0" y="630849"/>
                    <a:pt x="211437" y="812800"/>
                    <a:pt x="472258" y="812800"/>
                  </a:cubicBezTo>
                  <a:cubicBezTo>
                    <a:pt x="733079" y="812800"/>
                    <a:pt x="944516" y="630849"/>
                    <a:pt x="944516" y="406400"/>
                  </a:cubicBezTo>
                  <a:cubicBezTo>
                    <a:pt x="944516" y="181951"/>
                    <a:pt x="733079" y="0"/>
                    <a:pt x="47225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52400" cap="sq">
              <a:solidFill>
                <a:srgbClr val="B5BB19"/>
              </a:solidFill>
              <a:prstDash val="solid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88548" y="38100"/>
              <a:ext cx="767419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2884200" y="1223502"/>
            <a:ext cx="12822227" cy="1445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862"/>
              </a:lnSpc>
              <a:spcBef>
                <a:spcPct val="0"/>
              </a:spcBef>
            </a:pPr>
            <a:r>
              <a:rPr lang="en-US" sz="8473">
                <a:solidFill>
                  <a:srgbClr val="0061AA"/>
                </a:solidFill>
                <a:latin typeface="Open Sans Extra Bold"/>
              </a:rPr>
              <a:t>Investing in </a:t>
            </a:r>
            <a:r>
              <a:rPr lang="en-US" sz="8473">
                <a:solidFill>
                  <a:srgbClr val="C5BD08"/>
                </a:solidFill>
                <a:latin typeface="Open Sans Extra Bold Italics"/>
              </a:rPr>
              <a:t>Our People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822886" y="7645922"/>
            <a:ext cx="8430934" cy="1402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789"/>
              </a:lnSpc>
              <a:spcBef>
                <a:spcPct val="0"/>
              </a:spcBef>
            </a:pPr>
            <a:r>
              <a:rPr lang="en-US" sz="1992">
                <a:solidFill>
                  <a:srgbClr val="0061AA"/>
                </a:solidFill>
                <a:latin typeface="Open Sans Extra Bold"/>
              </a:rPr>
              <a:t>Prioritizing the importance of mental health in the workplace with a dedicated team able to offer on-site mental health services free of charge to all employees, along with personal and professional mentorship &amp; coaching.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822886" y="5772299"/>
            <a:ext cx="5139655" cy="69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789"/>
              </a:lnSpc>
              <a:spcBef>
                <a:spcPct val="0"/>
              </a:spcBef>
            </a:pPr>
            <a:r>
              <a:rPr lang="en-US" sz="1992">
                <a:solidFill>
                  <a:srgbClr val="0061AA"/>
                </a:solidFill>
                <a:latin typeface="Open Sans Extra Bold"/>
              </a:rPr>
              <a:t>Supporting and uplifting our employees during challenging times.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822886" y="4822237"/>
            <a:ext cx="6589713" cy="69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789"/>
              </a:lnSpc>
              <a:spcBef>
                <a:spcPct val="0"/>
              </a:spcBef>
            </a:pPr>
            <a:r>
              <a:rPr lang="en-US" sz="1992">
                <a:solidFill>
                  <a:srgbClr val="0061AA"/>
                </a:solidFill>
                <a:latin typeface="Open Sans Extra Bold"/>
              </a:rPr>
              <a:t>Offering advancement and training/educational opportunities to all staff levels.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822886" y="4323525"/>
            <a:ext cx="8476612" cy="333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89"/>
              </a:lnSpc>
              <a:spcBef>
                <a:spcPct val="0"/>
              </a:spcBef>
            </a:pPr>
            <a:r>
              <a:rPr lang="en-US" sz="1950">
                <a:solidFill>
                  <a:srgbClr val="0061AA"/>
                </a:solidFill>
                <a:latin typeface="Open Sans Extra Bold"/>
                <a:ea typeface="Open Sans Extra Bold"/>
                <a:cs typeface="Open Sans Extra Bold"/>
              </a:rPr>
              <a:t>Volunteer opportunities to get involved in RMI communities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822886" y="6712837"/>
            <a:ext cx="7105596" cy="703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817"/>
              </a:lnSpc>
              <a:spcBef>
                <a:spcPct val="0"/>
              </a:spcBef>
            </a:pPr>
            <a:r>
              <a:rPr lang="en-US" sz="2012">
                <a:solidFill>
                  <a:srgbClr val="0061AA"/>
                </a:solidFill>
                <a:latin typeface="Open Sans Extra Bold"/>
              </a:rPr>
              <a:t>Celebrating anniversaries, birthdays, personal and professional achievements, and so much more!</a:t>
            </a:r>
          </a:p>
        </p:txBody>
      </p:sp>
      <p:sp>
        <p:nvSpPr>
          <p:cNvPr id="25" name="Freeform 25"/>
          <p:cNvSpPr/>
          <p:nvPr/>
        </p:nvSpPr>
        <p:spPr>
          <a:xfrm>
            <a:off x="12216045" y="3846275"/>
            <a:ext cx="5487507" cy="5492080"/>
          </a:xfrm>
          <a:custGeom>
            <a:avLst/>
            <a:gdLst/>
            <a:ahLst/>
            <a:cxnLst/>
            <a:rect l="l" t="t" r="r" b="b"/>
            <a:pathLst>
              <a:path w="5487507" h="5492080">
                <a:moveTo>
                  <a:pt x="0" y="0"/>
                </a:moveTo>
                <a:lnTo>
                  <a:pt x="5487506" y="0"/>
                </a:lnTo>
                <a:lnTo>
                  <a:pt x="5487506" y="5492080"/>
                </a:lnTo>
                <a:lnTo>
                  <a:pt x="0" y="54920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6" name="TextBox 23">
            <a:extLst>
              <a:ext uri="{FF2B5EF4-FFF2-40B4-BE49-F238E27FC236}">
                <a16:creationId xmlns:a16="http://schemas.microsoft.com/office/drawing/2014/main" id="{E7A73D9B-DB3B-915B-B635-43E535601767}"/>
              </a:ext>
            </a:extLst>
          </p:cNvPr>
          <p:cNvSpPr txBox="1"/>
          <p:nvPr/>
        </p:nvSpPr>
        <p:spPr>
          <a:xfrm>
            <a:off x="1822885" y="3848889"/>
            <a:ext cx="3943358" cy="341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789"/>
              </a:lnSpc>
              <a:spcBef>
                <a:spcPct val="0"/>
              </a:spcBef>
            </a:pPr>
            <a:r>
              <a:rPr lang="en-US" sz="1992">
                <a:solidFill>
                  <a:srgbClr val="0061AA"/>
                </a:solidFill>
                <a:latin typeface="Open Sans Extra Bold"/>
              </a:rPr>
              <a:t>Annual Biometric screenings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487</Words>
  <Application>Microsoft Office PowerPoint</Application>
  <PresentationFormat>Custom</PresentationFormat>
  <Paragraphs>56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Montserrat Classic Bold</vt:lpstr>
      <vt:lpstr>Arial</vt:lpstr>
      <vt:lpstr>Open Sans Extra Bold Italics</vt:lpstr>
      <vt:lpstr>Open Sans Extra Bold</vt:lpstr>
      <vt:lpstr>Poppins Bold</vt:lpstr>
      <vt:lpstr>Calibri</vt:lpstr>
      <vt:lpstr>Montserrat Classic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Clio chamber - Keys to Success</dc:title>
  <cp:lastModifiedBy>Paul St Louis</cp:lastModifiedBy>
  <cp:revision>20</cp:revision>
  <dcterms:created xsi:type="dcterms:W3CDTF">2006-08-16T00:00:00Z</dcterms:created>
  <dcterms:modified xsi:type="dcterms:W3CDTF">2024-04-11T02:24:31Z</dcterms:modified>
  <dc:identifier>DAGB7QvvloE</dc:identifier>
</cp:coreProperties>
</file>