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88" r:id="rId5"/>
    <p:sldId id="289" r:id="rId6"/>
    <p:sldId id="301" r:id="rId7"/>
    <p:sldId id="282" r:id="rId8"/>
    <p:sldId id="302" r:id="rId9"/>
    <p:sldId id="287" r:id="rId10"/>
    <p:sldId id="290" r:id="rId11"/>
    <p:sldId id="303" r:id="rId12"/>
    <p:sldId id="281" r:id="rId13"/>
    <p:sldId id="283" r:id="rId14"/>
    <p:sldId id="300" r:id="rId15"/>
    <p:sldId id="304" r:id="rId16"/>
    <p:sldId id="297" r:id="rId17"/>
    <p:sldId id="298" r:id="rId18"/>
    <p:sldId id="292" r:id="rId19"/>
    <p:sldId id="305" r:id="rId20"/>
    <p:sldId id="277" r:id="rId21"/>
    <p:sldId id="306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F71D45-9FE9-4247-B96F-980F55E0C07D}" v="87" dt="2024-08-08T12:23:37.500"/>
  </p1510:revLst>
</p1510:revInfo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94" autoAdjust="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994AA-C437-4EF4-8BEF-0B832D7FA420}" type="datetimeFigureOut">
              <a:rPr lang="en-US" smtClean="0"/>
              <a:t>8/8/2024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8EC8D-EF88-0275-F75C-A78992443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57874-EF65-4B61-B062-40C932C812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CA527-F925-414F-B4F4-8F4244CDDC80}" type="datetimeFigureOut">
              <a:rPr lang="en-US" smtClean="0"/>
              <a:t>8/8/2024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7E2AA-278D-0B48-A5DE-00B1FC5BDA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55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E2AA-278D-0B48-A5DE-00B1FC5BDAF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331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E2AA-278D-0B48-A5DE-00B1FC5BDAF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31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E2AA-278D-0B48-A5DE-00B1FC5BDAF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137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E2AA-278D-0B48-A5DE-00B1FC5BDAF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802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E2AA-278D-0B48-A5DE-00B1FC5BDAF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685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E2AA-278D-0B48-A5DE-00B1FC5BDAF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369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D56268A4-B555-72BE-6160-318763ECA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D44DBA-D665-923B-A38C-C68A9C03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86000"/>
            <a:ext cx="9144000" cy="2286000"/>
          </a:xfrm>
        </p:spPr>
        <p:txBody>
          <a:bodyPr anchor="ctr" anchorCtr="0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246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4">
            <a:extLst>
              <a:ext uri="{FF2B5EF4-FFF2-40B4-BE49-F238E27FC236}">
                <a16:creationId xmlns:a16="http://schemas.microsoft.com/office/drawing/2014/main" id="{7C62E1FE-8CAE-1FE1-6A91-DFE7F1D87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219"/>
            <a:ext cx="10389243" cy="1424470"/>
          </a:xfrm>
        </p:spPr>
        <p:txBody>
          <a:bodyPr anchor="ctr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779325"/>
            <a:ext cx="3490732" cy="4297680"/>
          </a:xfrm>
        </p:spPr>
        <p:txBody>
          <a:bodyPr tIns="274320"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 indent="0">
              <a:spcBef>
                <a:spcPts val="1000"/>
              </a:spcBef>
              <a:spcAft>
                <a:spcPts val="1000"/>
              </a:spcAft>
              <a:buNone/>
              <a:defRPr sz="1800"/>
            </a:lvl2pPr>
            <a:lvl3pPr marL="685800" indent="0">
              <a:spcBef>
                <a:spcPts val="1000"/>
              </a:spcBef>
              <a:spcAft>
                <a:spcPts val="1000"/>
              </a:spcAft>
              <a:buNone/>
              <a:defRPr sz="1800"/>
            </a:lvl3pPr>
            <a:lvl4pPr marL="1143000" indent="0">
              <a:spcBef>
                <a:spcPts val="1000"/>
              </a:spcBef>
              <a:spcAft>
                <a:spcPts val="1000"/>
              </a:spcAft>
              <a:buNone/>
              <a:defRPr sz="1800"/>
            </a:lvl4pPr>
            <a:lvl5pPr marL="1600200" indent="0">
              <a:spcBef>
                <a:spcPts val="1000"/>
              </a:spcBef>
              <a:spcAft>
                <a:spcPts val="10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502552" y="1779325"/>
            <a:ext cx="6724891" cy="429768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7">
            <a:extLst>
              <a:ext uri="{FF2B5EF4-FFF2-40B4-BE49-F238E27FC236}">
                <a16:creationId xmlns:a16="http://schemas.microsoft.com/office/drawing/2014/main" id="{32B61A96-5F36-8895-B920-FC12FD76D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74BC39-6D56-474E-28BE-99260516A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3070" y="914400"/>
            <a:ext cx="10045861" cy="114668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23687" y="2288614"/>
            <a:ext cx="5382228" cy="3475578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marL="685800">
              <a:spcBef>
                <a:spcPts val="600"/>
              </a:spcBef>
              <a:spcAft>
                <a:spcPts val="600"/>
              </a:spcAft>
              <a:defRPr sz="1800"/>
            </a:lvl2pPr>
            <a:lvl3pPr marL="1143000">
              <a:spcBef>
                <a:spcPts val="600"/>
              </a:spcBef>
              <a:spcAft>
                <a:spcPts val="600"/>
              </a:spcAft>
              <a:defRPr sz="1800"/>
            </a:lvl3pPr>
            <a:lvl4pPr marL="1600200">
              <a:spcBef>
                <a:spcPts val="600"/>
              </a:spcBef>
              <a:spcAft>
                <a:spcPts val="600"/>
              </a:spcAft>
              <a:defRPr sz="1800"/>
            </a:lvl4pPr>
            <a:lvl5pPr marL="20574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51790" y="2288614"/>
            <a:ext cx="3108960" cy="3475578"/>
          </a:xfrm>
        </p:spPr>
        <p:txBody>
          <a:bodyPr tIns="9144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6858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03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4">
            <a:extLst>
              <a:ext uri="{FF2B5EF4-FFF2-40B4-BE49-F238E27FC236}">
                <a16:creationId xmlns:a16="http://schemas.microsoft.com/office/drawing/2014/main" id="{55E792AE-CF37-9DD8-2703-49480775F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3629"/>
            <a:ext cx="10515600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914400" y="1779325"/>
            <a:ext cx="10361676" cy="429768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099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3">
            <a:extLst>
              <a:ext uri="{FF2B5EF4-FFF2-40B4-BE49-F238E27FC236}">
                <a16:creationId xmlns:a16="http://schemas.microsoft.com/office/drawing/2014/main" id="{A1BB4149-7987-3EF4-952D-2271B4DD8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B335AD-7A4B-841B-52BC-8FF32D99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99368" y="0"/>
            <a:ext cx="4593265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375" y="92597"/>
            <a:ext cx="3905250" cy="3032567"/>
          </a:xfrm>
        </p:spPr>
        <p:txBody>
          <a:bodyPr anchor="b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3E19FD-68BB-0F8D-21CF-9E48B80607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375" y="4004321"/>
            <a:ext cx="3905250" cy="27432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16296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38">
            <a:extLst>
              <a:ext uri="{FF2B5EF4-FFF2-40B4-BE49-F238E27FC236}">
                <a16:creationId xmlns:a16="http://schemas.microsoft.com/office/drawing/2014/main" id="{31550E6E-10D6-E75A-F6B1-8800DAC2C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3038" y="1457865"/>
            <a:ext cx="3200400" cy="4580626"/>
          </a:xfrm>
        </p:spPr>
        <p:txBody>
          <a:bodyPr anchor="t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6287" y="1457864"/>
            <a:ext cx="4986068" cy="4580627"/>
          </a:xfrm>
        </p:spPr>
        <p:txBody>
          <a:bodyPr tIns="45720"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  <a:defRPr sz="2400"/>
            </a:lvl1pPr>
            <a:lvl2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2000"/>
            </a:lvl2pPr>
            <a:lvl3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800"/>
            </a:lvl3pPr>
            <a:lvl4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4pPr>
            <a:lvl5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38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61F88592-24FD-96EC-ADB3-C0B7682D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8259" y="798653"/>
            <a:ext cx="5166167" cy="5289630"/>
          </a:xfrm>
          <a:solidFill>
            <a:schemeClr val="bg1">
              <a:alpha val="95000"/>
            </a:schemeClr>
          </a:solidFill>
        </p:spPr>
        <p:txBody>
          <a:bodyPr lIns="274320" rIns="274320" anchor="ctr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424" y="787077"/>
            <a:ext cx="5166167" cy="5289631"/>
          </a:xfrm>
          <a:solidFill>
            <a:schemeClr val="bg1">
              <a:alpha val="95000"/>
            </a:schemeClr>
          </a:solidFill>
        </p:spPr>
        <p:txBody>
          <a:bodyPr>
            <a:noAutofit/>
          </a:bodyPr>
          <a:lstStyle>
            <a:lvl1pPr marL="342900" indent="-342900" algn="ctr">
              <a:buFont typeface="Arial" panose="020B0604020202020204" pitchFamily="34" charset="0"/>
              <a:buChar char="•"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42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3">
            <a:extLst>
              <a:ext uri="{FF2B5EF4-FFF2-40B4-BE49-F238E27FC236}">
                <a16:creationId xmlns:a16="http://schemas.microsoft.com/office/drawing/2014/main" id="{BD017017-3234-8C24-B9FC-80FB1120D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226FA8-C264-7189-EEA0-526400907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6135" y="1124887"/>
            <a:ext cx="4480560" cy="2352356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96135" y="3571197"/>
            <a:ext cx="4476967" cy="2123547"/>
          </a:xfrm>
        </p:spPr>
        <p:txBody>
          <a:bodyPr>
            <a:no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9545" y="1148037"/>
            <a:ext cx="4365199" cy="454670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186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7">
            <a:extLst>
              <a:ext uri="{FF2B5EF4-FFF2-40B4-BE49-F238E27FC236}">
                <a16:creationId xmlns:a16="http://schemas.microsoft.com/office/drawing/2014/main" id="{28B211FD-99D2-B373-669F-6E0F8E5B3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079EDA-1B98-E3C1-23AD-7FB6F39FE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6598" y="995425"/>
            <a:ext cx="8958805" cy="107723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BDAEBE-3A0C-BBCD-A1F0-E1F1E07000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616599" y="2257061"/>
            <a:ext cx="8958804" cy="354185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89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236F3DDC-7FF8-F6A3-16EA-A01E7F795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Title 33">
            <a:extLst>
              <a:ext uri="{FF2B5EF4-FFF2-40B4-BE49-F238E27FC236}">
                <a16:creationId xmlns:a16="http://schemas.microsoft.com/office/drawing/2014/main" id="{E728EBB2-9164-AC06-6682-9505D88F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15924" y="777240"/>
            <a:ext cx="6115497" cy="530352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937" y="879674"/>
            <a:ext cx="5377406" cy="2550005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3BA3AA6-E309-C0C7-B2C6-3705384B70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7638" y="3576900"/>
            <a:ext cx="4126635" cy="2233613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3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540E5FCC-3981-FB51-F0ED-B8BAB5C45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CE2C9E-7BC3-0EB6-EBE4-26EE33A1F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9357" y="891251"/>
            <a:ext cx="9653286" cy="1158254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CB36301-48E6-AF64-5055-0CCA79474EA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400540" y="2257062"/>
            <a:ext cx="406271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F973906-E48D-CA3F-3E96-205D2E688DC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88311" y="2257061"/>
            <a:ext cx="420315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529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4">
            <a:extLst>
              <a:ext uri="{FF2B5EF4-FFF2-40B4-BE49-F238E27FC236}">
                <a16:creationId xmlns:a16="http://schemas.microsoft.com/office/drawing/2014/main" id="{07AB38AA-85DC-3DF3-4ED4-B78FB670F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2DD44F-3200-BF06-94F9-C6A07EA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361" y="777240"/>
            <a:ext cx="10007278" cy="1283843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47029" y="2261313"/>
            <a:ext cx="3275746" cy="36533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9144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2AA9CA0-D45C-FE27-D4E4-DD219364E4F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50734" y="2261313"/>
            <a:ext cx="5594236" cy="365335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785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F1219773-33FA-E4F9-4EAE-0764613F6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817C37-9292-1CF3-6529-DEF717427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1275" y="1134320"/>
            <a:ext cx="4803494" cy="1956122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1275" y="3418271"/>
            <a:ext cx="4803494" cy="2305409"/>
          </a:xfrm>
        </p:spPr>
        <p:txBody>
          <a:bodyPr>
            <a:noAutofit/>
          </a:bodyPr>
          <a:lstStyle>
            <a:lvl1pPr marL="0" indent="0" algn="l">
              <a:spcAft>
                <a:spcPts val="1000"/>
              </a:spcAft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5D7B0DF-23EB-406B-9FAA-0182626A91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08563" y="1146638"/>
            <a:ext cx="4389120" cy="4572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727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8061D-18C3-4F4F-85EF-561633F58754}" type="datetimeFigureOut">
              <a:rPr lang="en-US" smtClean="0"/>
              <a:t>8/8/2024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8" r:id="rId3"/>
    <p:sldLayoutId id="2147483659" r:id="rId4"/>
    <p:sldLayoutId id="2147483650" r:id="rId5"/>
    <p:sldLayoutId id="2147483652" r:id="rId6"/>
    <p:sldLayoutId id="2147483662" r:id="rId7"/>
    <p:sldLayoutId id="2147483663" r:id="rId8"/>
    <p:sldLayoutId id="2147483649" r:id="rId9"/>
    <p:sldLayoutId id="2147483666" r:id="rId10"/>
    <p:sldLayoutId id="2147483664" r:id="rId11"/>
    <p:sldLayoutId id="2147483665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tatista.com/statistics/1301075/us-daily-time-spent-social-media-platforms/" TargetMode="External"/><Relationship Id="rId3" Type="http://schemas.openxmlformats.org/officeDocument/2006/relationships/hyperlink" Target="https://www.socialinsider.io/blog/social-media-industry-benchmarks/" TargetMode="External"/><Relationship Id="rId7" Type="http://schemas.openxmlformats.org/officeDocument/2006/relationships/hyperlink" Target="https://www.statista.com/statistics/264810/number-of-monthly-active-facebook-users-worldwide/" TargetMode="External"/><Relationship Id="rId2" Type="http://schemas.openxmlformats.org/officeDocument/2006/relationships/hyperlink" Target="https://www.statista.com/statistics/398166/us-instagram-user-age-distribution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statista.com/statistics/259379/social-media-platforms-used-by-marketers-worldwide/" TargetMode="External"/><Relationship Id="rId11" Type="http://schemas.openxmlformats.org/officeDocument/2006/relationships/hyperlink" Target="https://cmosurvey.org/wp-content/uploads/2022/09/The_CMO_Survey-Highlights_and_Insights_Report-September_2022.pdf" TargetMode="External"/><Relationship Id="rId5" Type="http://schemas.openxmlformats.org/officeDocument/2006/relationships/hyperlink" Target="https://datareportal.com/reports/digital-2024-global-overview-report" TargetMode="External"/><Relationship Id="rId10" Type="http://schemas.openxmlformats.org/officeDocument/2006/relationships/hyperlink" Target="https://www.statista.com/outlook/dmo/digital-advertising/social-media-advertising/worldwide" TargetMode="External"/><Relationship Id="rId4" Type="http://schemas.openxmlformats.org/officeDocument/2006/relationships/hyperlink" Target="https://www.statista.com/forecasts/1142687/tiktok-users-worldwide" TargetMode="External"/><Relationship Id="rId9" Type="http://schemas.openxmlformats.org/officeDocument/2006/relationships/hyperlink" Target="https://www.statista.com/statistics/187549/facebook-distribution-of-users-age-group-usa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047101-8D42-6100-9CEA-AEC0FAEAB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8259" y="798653"/>
            <a:ext cx="5166167" cy="528963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Nicole Rumbold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Owner of:</a:t>
            </a:r>
            <a:br>
              <a:rPr lang="en-US" sz="4000" dirty="0"/>
            </a:br>
            <a:r>
              <a:rPr lang="en-US" sz="4000" dirty="0"/>
              <a:t>The E Co</a:t>
            </a:r>
            <a:br>
              <a:rPr lang="en-US" sz="4000" dirty="0"/>
            </a:br>
            <a:r>
              <a:rPr lang="en-US" sz="4000" dirty="0"/>
              <a:t>11500 N Saginaw St</a:t>
            </a:r>
            <a:br>
              <a:rPr lang="en-US" sz="4000" dirty="0"/>
            </a:br>
            <a:r>
              <a:rPr lang="en-US" sz="4000" dirty="0"/>
              <a:t>Clio, MI 48420</a:t>
            </a:r>
          </a:p>
        </p:txBody>
      </p:sp>
      <p:pic>
        <p:nvPicPr>
          <p:cNvPr id="25" name="Picture 24" descr="A person sitting on a table&#10;&#10;Description automatically generated">
            <a:extLst>
              <a:ext uri="{FF2B5EF4-FFF2-40B4-BE49-F238E27FC236}">
                <a16:creationId xmlns:a16="http://schemas.microsoft.com/office/drawing/2014/main" id="{D3B797A6-B705-2FC0-F5E2-6C25DE1E5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141" y="616137"/>
            <a:ext cx="3934699" cy="5766396"/>
          </a:xfrm>
          <a:prstGeom prst="rect">
            <a:avLst/>
          </a:prstGeom>
        </p:spPr>
      </p:pic>
      <p:pic>
        <p:nvPicPr>
          <p:cNvPr id="29" name="Picture 28" descr="A logo with leaves in a gold frame&#10;&#10;Description automatically generated">
            <a:extLst>
              <a:ext uri="{FF2B5EF4-FFF2-40B4-BE49-F238E27FC236}">
                <a16:creationId xmlns:a16="http://schemas.microsoft.com/office/drawing/2014/main" id="{3655EC65-11BB-9C03-6AF5-0691EBE33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506" y="2707168"/>
            <a:ext cx="1915235" cy="186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28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B3C1EDB-61B5-C843-10BA-B18D515E5E79}"/>
              </a:ext>
            </a:extLst>
          </p:cNvPr>
          <p:cNvSpPr txBox="1"/>
          <p:nvPr/>
        </p:nvSpPr>
        <p:spPr>
          <a:xfrm>
            <a:off x="1059549" y="929390"/>
            <a:ext cx="7439874" cy="525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Content Ideas To Post On Social Media</a:t>
            </a:r>
            <a:endParaRPr lang="en-US" sz="14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1. Remind People Who You Are, How You Got Started</a:t>
            </a:r>
            <a:b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2. Make a behind the scenes reels</a:t>
            </a:r>
            <a:b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3. Share a Personal Story – people relate to personal</a:t>
            </a:r>
            <a:b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4. Tell People What You Sell</a:t>
            </a:r>
            <a:b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5. Share a success story</a:t>
            </a:r>
            <a:b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6. Share stats about your industry</a:t>
            </a:r>
            <a:b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7. Repost old posts – new followers haven’t seen them</a:t>
            </a:r>
            <a:b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8. Post a how to or tutorial of your business building</a:t>
            </a:r>
            <a:b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9. Talk about mistakes not to make as a new business owner</a:t>
            </a:r>
            <a:b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10. Host a Poll  - ask people what new products/services do they want to see</a:t>
            </a:r>
            <a:b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11. Ask people how they found you</a:t>
            </a:r>
            <a:b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12. Feature another local business on #smallbusinesssaturday</a:t>
            </a:r>
            <a:b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13. Host a Giveaway</a:t>
            </a:r>
            <a:b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14. Tell People to Sign Up On Your Email List (share the link)</a:t>
            </a:r>
            <a:b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15. Give away a coupon</a:t>
            </a:r>
            <a:b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16. Host a Sale</a:t>
            </a:r>
            <a:b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17. Remind People How To Buy Your Products or Services</a:t>
            </a:r>
            <a:b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18. Share a Quick Tip for business owners</a:t>
            </a:r>
            <a:b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19. Make a post and ask people to share a picture while using your produc</a:t>
            </a:r>
            <a:r>
              <a:rPr lang="en-US" sz="14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t or service</a:t>
            </a:r>
            <a:b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20. Go live and have the audience ask questions</a:t>
            </a:r>
            <a:b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 descr="A plant next to a couch&#10;&#10;Description automatically generated">
            <a:extLst>
              <a:ext uri="{FF2B5EF4-FFF2-40B4-BE49-F238E27FC236}">
                <a16:creationId xmlns:a16="http://schemas.microsoft.com/office/drawing/2014/main" id="{D0546070-9170-1EC0-6F45-8703D2EA9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371" y="1064302"/>
            <a:ext cx="3242080" cy="486430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A19A5A5-3A56-CAF9-0811-D58F9B1380C7}"/>
              </a:ext>
            </a:extLst>
          </p:cNvPr>
          <p:cNvSpPr txBox="1"/>
          <p:nvPr/>
        </p:nvSpPr>
        <p:spPr>
          <a:xfrm>
            <a:off x="7764905" y="5667000"/>
            <a:ext cx="56552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400" b="1" dirty="0">
                <a:latin typeface="+mj-lt"/>
              </a:rPr>
            </a:br>
            <a:r>
              <a:rPr lang="en-US" sz="1400" b="1" dirty="0">
                <a:latin typeface="Fairwater Script" panose="02000507000000020003" pitchFamily="2" charset="0"/>
              </a:rPr>
              <a:t>***Studio photos by: Luminous Lux Studios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54086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082" y="854439"/>
            <a:ext cx="4007370" cy="3918212"/>
          </a:xfrm>
          <a:noFill/>
        </p:spPr>
        <p:txBody>
          <a:bodyPr>
            <a:noAutofit/>
          </a:bodyPr>
          <a:lstStyle/>
          <a:p>
            <a:br>
              <a:rPr lang="en-US" sz="6600" dirty="0"/>
            </a:br>
            <a:br>
              <a:rPr lang="en-US" sz="6600" dirty="0"/>
            </a:br>
            <a:r>
              <a:rPr lang="en-US" sz="6600" dirty="0"/>
              <a:t>Insights</a:t>
            </a:r>
            <a:br>
              <a:rPr lang="en-US" sz="6600" dirty="0"/>
            </a:b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451793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FAFA2802-CF50-9656-5551-7D01729E0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77" y="873366"/>
            <a:ext cx="4457075" cy="25071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711515-A0C6-F180-1DC9-90D7F90B2483}"/>
              </a:ext>
            </a:extLst>
          </p:cNvPr>
          <p:cNvSpPr txBox="1"/>
          <p:nvPr/>
        </p:nvSpPr>
        <p:spPr>
          <a:xfrm>
            <a:off x="5789868" y="1218140"/>
            <a:ext cx="521291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1D35"/>
                </a:solidFill>
                <a:effectLst/>
                <a:highlight>
                  <a:srgbClr val="FFFFFF"/>
                </a:highlight>
                <a:latin typeface="+mj-lt"/>
              </a:rPr>
              <a:t>Social media insights are analytics that come from monitoring and analyzing data about social media activity. They can include factors like: Engagement metrics, Audience demographics, Content performance, Conversion rate, and Cost per click (CPC)</a:t>
            </a:r>
            <a:endParaRPr lang="en-US" dirty="0">
              <a:latin typeface="+mj-lt"/>
            </a:endParaRPr>
          </a:p>
        </p:txBody>
      </p:sp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286D42E-0D56-8DC1-8348-6EB173B20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267" y="3433739"/>
            <a:ext cx="3400425" cy="2447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B0392D-36F7-8D73-A8AE-B57E9F19F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571" y="3448774"/>
            <a:ext cx="3410426" cy="24874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C1A8D0-99CD-E0DA-FBC4-886C4FA6C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876" y="3468550"/>
            <a:ext cx="2974147" cy="248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88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2BFC63-F563-5F6B-304E-71C94ABF6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391" y="774256"/>
            <a:ext cx="10283252" cy="530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92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DFF59B-F2BD-DF52-693A-823E6F256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728" y="794479"/>
            <a:ext cx="10319895" cy="52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19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lage of images of people sitting on a couch&#10;&#10;Description automatically generated">
            <a:extLst>
              <a:ext uri="{FF2B5EF4-FFF2-40B4-BE49-F238E27FC236}">
                <a16:creationId xmlns:a16="http://schemas.microsoft.com/office/drawing/2014/main" id="{07868DC9-1332-52B9-E7E9-F25B72150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379" y="794479"/>
            <a:ext cx="10373195" cy="532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49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8013" y="539645"/>
            <a:ext cx="7210268" cy="3918212"/>
          </a:xfrm>
          <a:noFill/>
        </p:spPr>
        <p:txBody>
          <a:bodyPr>
            <a:noAutofit/>
          </a:bodyPr>
          <a:lstStyle/>
          <a:p>
            <a:r>
              <a:rPr lang="en-US" sz="6600" dirty="0"/>
              <a:t>How can we help your business?</a:t>
            </a:r>
          </a:p>
        </p:txBody>
      </p:sp>
    </p:spTree>
    <p:extLst>
      <p:ext uri="{BB962C8B-B14F-4D97-AF65-F5344CB8AC3E}">
        <p14:creationId xmlns:p14="http://schemas.microsoft.com/office/powerpoint/2010/main" val="583666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30A76-B788-B363-104E-266B7C7F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760" y="667047"/>
            <a:ext cx="9938479" cy="1064226"/>
          </a:xfrm>
          <a:noFill/>
        </p:spPr>
        <p:txBody>
          <a:bodyPr/>
          <a:lstStyle/>
          <a:p>
            <a:pPr algn="ctr"/>
            <a:r>
              <a:rPr lang="en-US" sz="4400" b="1" i="1" dirty="0">
                <a:ln w="22225">
                  <a:solidFill>
                    <a:schemeClr val="accent2"/>
                  </a:solidFill>
                  <a:prstDash val="solid"/>
                </a:ln>
                <a:blipFill dpi="0" rotWithShape="1">
                  <a:blip r:embed="rId2">
                    <a:alphaModFix amt="93000"/>
                  </a:blip>
                  <a:srcRect/>
                  <a:tile tx="0" ty="0" sx="100000" sy="100000" flip="none" algn="tl"/>
                </a:blip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 we help your business?</a:t>
            </a:r>
            <a:endParaRPr lang="en-US" sz="4400" b="1" i="1" cap="none" spc="0" dirty="0">
              <a:ln w="22225">
                <a:solidFill>
                  <a:schemeClr val="accent2"/>
                </a:solidFill>
                <a:prstDash val="solid"/>
              </a:ln>
              <a:blipFill dpi="0" rotWithShape="1">
                <a:blip r:embed="rId2">
                  <a:alphaModFix amt="93000"/>
                </a:blip>
                <a:srcRect/>
                <a:tile tx="0" ty="0" sx="100000" sy="100000" flip="none" algn="tl"/>
              </a:blip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48542-FCE1-3AE6-C6C9-17975609DF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9401" y="1918216"/>
            <a:ext cx="3096698" cy="3330420"/>
          </a:xfrm>
          <a:noFill/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Our studio provides content creators who can help you create content and post on your page for a monthly fee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We have photographers who can make a branding package of pictures for you to post on your social media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We host social media classes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We host content days</a:t>
            </a:r>
          </a:p>
          <a:p>
            <a:endParaRPr lang="en-US" sz="2400" dirty="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03A444-1BA0-8DFB-A476-FDD050F3EE28}"/>
              </a:ext>
            </a:extLst>
          </p:cNvPr>
          <p:cNvSpPr txBox="1"/>
          <p:nvPr/>
        </p:nvSpPr>
        <p:spPr>
          <a:xfrm>
            <a:off x="1073069" y="5360555"/>
            <a:ext cx="6093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+mj-lt"/>
              </a:rPr>
              <a:t>Like and Follow our page!</a:t>
            </a:r>
          </a:p>
          <a:p>
            <a:r>
              <a:rPr lang="en-US" dirty="0">
                <a:latin typeface="+mj-lt"/>
              </a:rPr>
              <a:t>@theecompanymichigan</a:t>
            </a:r>
            <a:endParaRPr lang="en-US" sz="1800" dirty="0">
              <a:latin typeface="+mj-lt"/>
            </a:endParaRPr>
          </a:p>
        </p:txBody>
      </p:sp>
      <p:pic>
        <p:nvPicPr>
          <p:cNvPr id="28" name="Picture 27" descr="A person sitting on the floor&#10;&#10;Description automatically generated">
            <a:extLst>
              <a:ext uri="{FF2B5EF4-FFF2-40B4-BE49-F238E27FC236}">
                <a16:creationId xmlns:a16="http://schemas.microsoft.com/office/drawing/2014/main" id="{DEC74EF1-48B3-2C71-2332-72D849F56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540" y="1872909"/>
            <a:ext cx="2958059" cy="3697574"/>
          </a:xfrm>
          <a:prstGeom prst="rect">
            <a:avLst/>
          </a:prstGeom>
        </p:spPr>
      </p:pic>
      <p:pic>
        <p:nvPicPr>
          <p:cNvPr id="30" name="Picture 29" descr="A baby holding a flower&#10;&#10;Description automatically generated">
            <a:extLst>
              <a:ext uri="{FF2B5EF4-FFF2-40B4-BE49-F238E27FC236}">
                <a16:creationId xmlns:a16="http://schemas.microsoft.com/office/drawing/2014/main" id="{939F2BE9-A667-01FB-8FFE-ACE0628E88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099" y="1918215"/>
            <a:ext cx="2958059" cy="3697574"/>
          </a:xfrm>
          <a:prstGeom prst="rect">
            <a:avLst/>
          </a:prstGeom>
        </p:spPr>
      </p:pic>
      <p:pic>
        <p:nvPicPr>
          <p:cNvPr id="32" name="Picture 31" descr="A child in a dress blowing her hands&#10;&#10;Description automatically generated">
            <a:extLst>
              <a:ext uri="{FF2B5EF4-FFF2-40B4-BE49-F238E27FC236}">
                <a16:creationId xmlns:a16="http://schemas.microsoft.com/office/drawing/2014/main" id="{A5001CA7-A69F-CB36-86B6-678E684FDE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251" y="1805732"/>
            <a:ext cx="2787103" cy="1860004"/>
          </a:xfrm>
          <a:prstGeom prst="rect">
            <a:avLst/>
          </a:prstGeom>
        </p:spPr>
      </p:pic>
      <p:pic>
        <p:nvPicPr>
          <p:cNvPr id="34" name="Picture 33" descr="A pregnant person wearing a hat&#10;&#10;Description automatically generated">
            <a:extLst>
              <a:ext uri="{FF2B5EF4-FFF2-40B4-BE49-F238E27FC236}">
                <a16:creationId xmlns:a16="http://schemas.microsoft.com/office/drawing/2014/main" id="{F1DE5844-78E0-FD03-0E78-B0B4830EFF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78" y="3822962"/>
            <a:ext cx="2166716" cy="216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46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3F7A869-F539-DE8F-8F14-65F42D699FF9}"/>
              </a:ext>
            </a:extLst>
          </p:cNvPr>
          <p:cNvSpPr txBox="1"/>
          <p:nvPr/>
        </p:nvSpPr>
        <p:spPr>
          <a:xfrm>
            <a:off x="6610662" y="1023318"/>
            <a:ext cx="47431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i="0" u="none" strike="noStrike" dirty="0">
                <a:effectLst/>
                <a:highlight>
                  <a:srgbClr val="FFFFFF"/>
                </a:highlight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27.4% of US Instagram users</a:t>
            </a:r>
            <a:r>
              <a:rPr lang="en-US" sz="1600" b="0" i="0" dirty="0">
                <a:effectLst/>
                <a:highlight>
                  <a:srgbClr val="FFFFFF"/>
                </a:highlight>
                <a:latin typeface="+mj-lt"/>
              </a:rPr>
              <a:t> are between 25 and 34 years old.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highlight>
                  <a:srgbClr val="FFFFFF"/>
                </a:highlight>
                <a:latin typeface="+mj-lt"/>
              </a:rPr>
              <a:t>Instagram’s engagement rates are </a:t>
            </a:r>
            <a:r>
              <a:rPr lang="en-US" sz="1600" b="1" i="0" u="none" strike="noStrike" dirty="0">
                <a:effectLst/>
                <a:highlight>
                  <a:srgbClr val="FFFFFF"/>
                </a:highlight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four times higher</a:t>
            </a:r>
            <a:r>
              <a:rPr lang="en-US" sz="1600" b="0" i="0" dirty="0">
                <a:effectLst/>
                <a:highlight>
                  <a:srgbClr val="FFFFFF"/>
                </a:highlight>
                <a:latin typeface="+mj-lt"/>
              </a:rPr>
              <a:t> than Facebook (0.60% to 0.15%), but engagement has become more competitive each year.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96E46-83C6-3569-B230-D7BAA41B33F8}"/>
              </a:ext>
            </a:extLst>
          </p:cNvPr>
          <p:cNvSpPr txBox="1"/>
          <p:nvPr/>
        </p:nvSpPr>
        <p:spPr>
          <a:xfrm>
            <a:off x="1018082" y="935890"/>
            <a:ext cx="559258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highlight>
                  <a:srgbClr val="FFFFFF"/>
                </a:highlight>
                <a:latin typeface="+mj-lt"/>
              </a:rPr>
              <a:t>TikTok is expected to reach </a:t>
            </a:r>
            <a:r>
              <a:rPr lang="en-US" sz="1600" b="1" i="0" u="none" strike="noStrike" dirty="0">
                <a:effectLst/>
                <a:highlight>
                  <a:srgbClr val="FFFFFF"/>
                </a:highlight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over 2 billion users</a:t>
            </a:r>
            <a:r>
              <a:rPr lang="en-US" sz="1600" b="0" i="0" dirty="0">
                <a:effectLst/>
                <a:highlight>
                  <a:srgbClr val="FFFFFF"/>
                </a:highlight>
                <a:latin typeface="+mj-lt"/>
              </a:rPr>
              <a:t> in 2024.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highlight>
                  <a:srgbClr val="FFFFFF"/>
                </a:highlight>
                <a:latin typeface="+mj-lt"/>
              </a:rPr>
              <a:t>TikTok is the most frequently used app worldwide, with Android phone users spending an average of </a:t>
            </a:r>
            <a:r>
              <a:rPr lang="en-US" sz="1600" b="1" i="0" u="none" strike="noStrike" dirty="0">
                <a:effectLst/>
                <a:highlight>
                  <a:srgbClr val="FFFFFF"/>
                </a:highlight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34 hours per month</a:t>
            </a:r>
            <a:r>
              <a:rPr lang="en-US" sz="1600" b="0" i="0" dirty="0">
                <a:effectLst/>
                <a:highlight>
                  <a:srgbClr val="FFFFFF"/>
                </a:highlight>
                <a:latin typeface="+mj-lt"/>
              </a:rPr>
              <a:t> on the platform.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highlight>
                  <a:srgbClr val="FFFFFF"/>
                </a:highlight>
                <a:latin typeface="+mj-lt"/>
              </a:rPr>
              <a:t>36.7% of TikTok users are 18-24 years old and account for the largest share of TikTok’s advertising audience.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highlight>
                  <a:srgbClr val="FFFFFF"/>
                </a:highlight>
                <a:latin typeface="+mj-lt"/>
              </a:rPr>
              <a:t>TikTok is the second-most used video entertainment app by monthly active users.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1440D2-4AB3-C24F-AF7E-B79B8FF2FF07}"/>
              </a:ext>
            </a:extLst>
          </p:cNvPr>
          <p:cNvSpPr txBox="1"/>
          <p:nvPr/>
        </p:nvSpPr>
        <p:spPr>
          <a:xfrm>
            <a:off x="1018082" y="3280137"/>
            <a:ext cx="559258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highlight>
                  <a:srgbClr val="FFFFFF"/>
                </a:highlight>
                <a:latin typeface="+mj-lt"/>
              </a:rPr>
              <a:t>Facebook is the </a:t>
            </a:r>
            <a:r>
              <a:rPr lang="en-US" sz="1600" b="1" i="0" u="none" strike="noStrike" dirty="0">
                <a:effectLst/>
                <a:highlight>
                  <a:srgbClr val="FFFFFF"/>
                </a:highlight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most-used platform by marketers</a:t>
            </a:r>
            <a:r>
              <a:rPr lang="en-US" sz="1600" b="0" i="0" dirty="0">
                <a:effectLst/>
                <a:highlight>
                  <a:srgbClr val="FFFFFF"/>
                </a:highlight>
                <a:latin typeface="+mj-lt"/>
              </a:rPr>
              <a:t> worldwide (89%). Instagram sits in second place (80%).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highlight>
                  <a:srgbClr val="FFFFFF"/>
                </a:highlight>
                <a:latin typeface="+mj-lt"/>
              </a:rPr>
              <a:t>As of Q3 2023, Facebook is the largest online social network in the world with roughly </a:t>
            </a:r>
            <a:r>
              <a:rPr lang="en-US" sz="1600" b="1" i="0" u="none" strike="noStrike" dirty="0">
                <a:effectLst/>
                <a:highlight>
                  <a:srgbClr val="FFFFFF"/>
                </a:highlight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3.05 billion monthly active users</a:t>
            </a:r>
            <a:r>
              <a:rPr lang="en-US" sz="1600" b="0" i="0" dirty="0">
                <a:effectLst/>
                <a:highlight>
                  <a:srgbClr val="FFFFFF"/>
                </a:highlight>
                <a:latin typeface="+mj-lt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highlight>
                  <a:srgbClr val="FFFFFF"/>
                </a:highlight>
                <a:latin typeface="+mj-lt"/>
              </a:rPr>
              <a:t>The average American spends about </a:t>
            </a:r>
            <a:r>
              <a:rPr lang="en-US" sz="1600" b="1" i="0" u="none" strike="noStrike" dirty="0">
                <a:effectLst/>
                <a:highlight>
                  <a:srgbClr val="FFFFFF"/>
                </a:highlight>
                <a:latin typeface="+mj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31 minutes per day</a:t>
            </a:r>
            <a:r>
              <a:rPr lang="en-US" sz="1600" b="0" i="0" dirty="0">
                <a:effectLst/>
                <a:highlight>
                  <a:srgbClr val="FFFFFF"/>
                </a:highlight>
                <a:latin typeface="+mj-lt"/>
              </a:rPr>
              <a:t> on Facebook.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highlight>
                  <a:srgbClr val="FFFFFF"/>
                </a:highlight>
                <a:latin typeface="+mj-lt"/>
              </a:rPr>
              <a:t>Almost a </a:t>
            </a:r>
            <a:r>
              <a:rPr lang="en-US" sz="1600" b="1" i="0" u="none" strike="noStrike" dirty="0">
                <a:effectLst/>
                <a:highlight>
                  <a:srgbClr val="FFFFFF"/>
                </a:highlight>
                <a:latin typeface="+mj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quarter of Facebook users</a:t>
            </a:r>
            <a:r>
              <a:rPr lang="en-US" sz="1600" b="0" i="0" dirty="0">
                <a:effectLst/>
                <a:highlight>
                  <a:srgbClr val="FFFFFF"/>
                </a:highlight>
                <a:latin typeface="+mj-lt"/>
              </a:rPr>
              <a:t> in the US are between the ages 25-34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B92F1-CC27-595E-7A25-0263DF1DFCEB}"/>
              </a:ext>
            </a:extLst>
          </p:cNvPr>
          <p:cNvSpPr txBox="1"/>
          <p:nvPr/>
        </p:nvSpPr>
        <p:spPr>
          <a:xfrm>
            <a:off x="6430782" y="3033915"/>
            <a:ext cx="474313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highlight>
                  <a:srgbClr val="FFFFFF"/>
                </a:highlight>
                <a:latin typeface="+mj-lt"/>
              </a:rPr>
              <a:t>Total spend on social media advertising is projected to reach </a:t>
            </a:r>
            <a:r>
              <a:rPr lang="en-US" sz="1600" b="1" i="0" u="none" strike="noStrike" dirty="0">
                <a:effectLst/>
                <a:highlight>
                  <a:srgbClr val="FFFFFF"/>
                </a:highlight>
                <a:latin typeface="+mj-l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$219.8 billion in 2024</a:t>
            </a:r>
            <a:r>
              <a:rPr lang="en-US" sz="1600" b="0" i="0" dirty="0">
                <a:effectLst/>
                <a:highlight>
                  <a:srgbClr val="FFFFFF"/>
                </a:highlight>
                <a:latin typeface="+mj-lt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highlight>
                  <a:srgbClr val="FFFFFF"/>
                </a:highlight>
                <a:latin typeface="+mj-lt"/>
              </a:rPr>
              <a:t>It's now projected that </a:t>
            </a:r>
            <a:r>
              <a:rPr lang="en-US" sz="1600" b="1" i="0" u="none" strike="noStrike" dirty="0">
                <a:effectLst/>
                <a:highlight>
                  <a:srgbClr val="FFFFFF"/>
                </a:highlight>
                <a:latin typeface="+mj-l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$255.8 billion</a:t>
            </a:r>
            <a:r>
              <a:rPr lang="en-US" sz="1600" b="0" i="0" dirty="0">
                <a:effectLst/>
                <a:highlight>
                  <a:srgbClr val="FFFFFF"/>
                </a:highlight>
                <a:latin typeface="+mj-lt"/>
              </a:rPr>
              <a:t> of total social media ad spending will be generated through mobile by 2028.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highlight>
                  <a:srgbClr val="FFFFFF"/>
                </a:highlight>
                <a:latin typeface="+mj-lt"/>
              </a:rPr>
              <a:t>Total ad spend growth is anticipated at 6.1% in 2024.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i="0" u="none" strike="noStrike" dirty="0">
                <a:effectLst/>
                <a:highlight>
                  <a:srgbClr val="FFFFFF"/>
                </a:highlight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Social media ads account for 28.8%</a:t>
            </a:r>
            <a:r>
              <a:rPr lang="en-US" sz="1600" b="0" i="0" dirty="0">
                <a:effectLst/>
                <a:highlight>
                  <a:srgbClr val="FFFFFF"/>
                </a:highlight>
                <a:latin typeface="+mj-lt"/>
              </a:rPr>
              <a:t> of all digital advertising spend.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highlight>
                  <a:srgbClr val="FFFFFF"/>
                </a:highlight>
                <a:latin typeface="+mj-lt"/>
              </a:rPr>
              <a:t>Businesses put around </a:t>
            </a:r>
            <a:r>
              <a:rPr lang="en-US" sz="1600" b="1" i="0" u="none" strike="noStrike" dirty="0">
                <a:effectLst/>
                <a:highlight>
                  <a:srgbClr val="FFFFFF"/>
                </a:highlight>
                <a:latin typeface="+mj-lt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8.7% of their total revenue</a:t>
            </a:r>
            <a:r>
              <a:rPr lang="en-US" sz="1600" b="0" i="0" dirty="0">
                <a:effectLst/>
                <a:highlight>
                  <a:srgbClr val="FFFFFF"/>
                </a:highlight>
                <a:latin typeface="+mj-lt"/>
              </a:rPr>
              <a:t> towards their ads budget.</a:t>
            </a:r>
          </a:p>
        </p:txBody>
      </p:sp>
    </p:spTree>
    <p:extLst>
      <p:ext uri="{BB962C8B-B14F-4D97-AF65-F5344CB8AC3E}">
        <p14:creationId xmlns:p14="http://schemas.microsoft.com/office/powerpoint/2010/main" val="277469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AC361-0D7A-DC05-86B5-6DD77D32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4244" y="1214203"/>
            <a:ext cx="3703509" cy="1773757"/>
          </a:xfrm>
          <a:noFill/>
        </p:spPr>
        <p:txBody>
          <a:bodyPr anchor="b"/>
          <a:lstStyle/>
          <a:p>
            <a:pPr algn="ctr"/>
            <a:r>
              <a:rPr lang="en-US" sz="60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blipFill dpi="0" rotWithShape="1">
                  <a:blip r:embed="rId2">
                    <a:alphaModFix amt="93000"/>
                  </a:blip>
                  <a:srcRect/>
                  <a:tile tx="0" ty="0" sx="100000" sy="100000" flip="none" algn="tl"/>
                </a:blip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98EFF-197D-3136-70B9-7BBD30A489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43373" y="3268890"/>
            <a:ext cx="3905250" cy="3570372"/>
          </a:xfrm>
          <a:noFill/>
        </p:spPr>
        <p:txBody>
          <a:bodyPr anchor="t">
            <a:normAutofit/>
          </a:bodyPr>
          <a:lstStyle/>
          <a:p>
            <a:r>
              <a:rPr lang="en-US" dirty="0">
                <a:latin typeface="+mj-lt"/>
              </a:rPr>
              <a:t>Nicole Rumbold</a:t>
            </a:r>
          </a:p>
          <a:p>
            <a:r>
              <a:rPr lang="en-US" dirty="0">
                <a:latin typeface="+mj-lt"/>
              </a:rPr>
              <a:t>Owner of:</a:t>
            </a:r>
          </a:p>
          <a:p>
            <a:r>
              <a:rPr lang="en-US" dirty="0">
                <a:latin typeface="+mj-lt"/>
              </a:rPr>
              <a:t>The E Co</a:t>
            </a:r>
          </a:p>
          <a:p>
            <a:r>
              <a:rPr lang="en-US" dirty="0">
                <a:latin typeface="+mj-lt"/>
              </a:rPr>
              <a:t>810.836.9110</a:t>
            </a:r>
          </a:p>
          <a:p>
            <a:r>
              <a:rPr lang="en-US" dirty="0">
                <a:latin typeface="+mj-lt"/>
              </a:rPr>
              <a:t>info@theecompany.org</a:t>
            </a:r>
          </a:p>
          <a:p>
            <a:r>
              <a:rPr lang="en-US" dirty="0">
                <a:latin typeface="+mj-lt"/>
              </a:rPr>
              <a:t>www.theecompany.org</a:t>
            </a:r>
          </a:p>
        </p:txBody>
      </p:sp>
    </p:spTree>
    <p:extLst>
      <p:ext uri="{BB962C8B-B14F-4D97-AF65-F5344CB8AC3E}">
        <p14:creationId xmlns:p14="http://schemas.microsoft.com/office/powerpoint/2010/main" val="611567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618937"/>
            <a:ext cx="4007370" cy="3918212"/>
          </a:xfrm>
          <a:noFill/>
        </p:spPr>
        <p:txBody>
          <a:bodyPr>
            <a:noAutofit/>
          </a:bodyPr>
          <a:lstStyle/>
          <a:p>
            <a:r>
              <a:rPr lang="en-US" sz="2800" dirty="0"/>
              <a:t>Introduction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Branding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Capturing your audience 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Insights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How can we help your business?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D3D04B-49D8-200C-FBB6-8EB2EA0CD557}"/>
              </a:ext>
            </a:extLst>
          </p:cNvPr>
          <p:cNvSpPr txBox="1"/>
          <p:nvPr/>
        </p:nvSpPr>
        <p:spPr>
          <a:xfrm>
            <a:off x="1319134" y="2598003"/>
            <a:ext cx="58761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u="sng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228585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2740" y="1678898"/>
            <a:ext cx="6600669" cy="3918212"/>
          </a:xfrm>
          <a:noFill/>
        </p:spPr>
        <p:txBody>
          <a:bodyPr>
            <a:noAutofit/>
          </a:bodyPr>
          <a:lstStyle/>
          <a:p>
            <a:r>
              <a:rPr lang="en-US" sz="6600" dirty="0"/>
              <a:t>Introduction</a:t>
            </a:r>
            <a:br>
              <a:rPr lang="en-US" sz="6600" dirty="0"/>
            </a:br>
            <a:br>
              <a:rPr lang="en-US" sz="6600" dirty="0"/>
            </a:b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181803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33159-D030-2F82-A142-F759407283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4507" y="757921"/>
            <a:ext cx="5915965" cy="948391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</a:rPr>
              <a:t>Bachelor’s Degree in Marketing, Public Relations &amp; Healthcare from University of Michigan-Flint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</a:rPr>
              <a:t>Started The E Co at the Montrose location in September 2022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</a:rPr>
              <a:t>Opened the other side as a venue in October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</a:rPr>
              <a:t>Moved to the Clio location in June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</a:rPr>
              <a:t>The E Co is a photography studio that rents out by the hour to photographers who need to rent the studio to take pictures of their clients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</a:rPr>
              <a:t>We have paper backdrops, different set ups to shoot content for your business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</a:rPr>
              <a:t>Realtor full time, in the process of starting my own brokerage</a:t>
            </a:r>
          </a:p>
          <a:p>
            <a:endParaRPr lang="en-US" sz="1200" dirty="0"/>
          </a:p>
        </p:txBody>
      </p:sp>
      <p:pic>
        <p:nvPicPr>
          <p:cNvPr id="7" name="Picture 6" descr="A plant in a pot on a table&#10;&#10;Description automatically generated">
            <a:extLst>
              <a:ext uri="{FF2B5EF4-FFF2-40B4-BE49-F238E27FC236}">
                <a16:creationId xmlns:a16="http://schemas.microsoft.com/office/drawing/2014/main" id="{5F9B748C-5D53-285E-C944-072245705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82" y="1080810"/>
            <a:ext cx="3111225" cy="46963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5E2816-4EB4-7B42-BA85-550433FF2A8B}"/>
              </a:ext>
            </a:extLst>
          </p:cNvPr>
          <p:cNvSpPr txBox="1"/>
          <p:nvPr/>
        </p:nvSpPr>
        <p:spPr>
          <a:xfrm>
            <a:off x="6869243" y="5563786"/>
            <a:ext cx="60935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900" b="1" dirty="0">
                <a:latin typeface="+mj-lt"/>
              </a:rPr>
            </a:br>
            <a:r>
              <a:rPr lang="en-US" sz="1800" b="1" dirty="0">
                <a:latin typeface="Fairwater Script" panose="02000507000000020003" pitchFamily="2" charset="0"/>
              </a:rPr>
              <a:t>***Studio photos by: Luminous Lux Studios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462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7239" y="1828799"/>
            <a:ext cx="4007370" cy="3918212"/>
          </a:xfrm>
          <a:noFill/>
        </p:spPr>
        <p:txBody>
          <a:bodyPr>
            <a:noAutofit/>
          </a:bodyPr>
          <a:lstStyle/>
          <a:p>
            <a:br>
              <a:rPr lang="en-US" sz="6600" dirty="0"/>
            </a:br>
            <a:br>
              <a:rPr lang="en-US" sz="6600" dirty="0"/>
            </a:br>
            <a:r>
              <a:rPr lang="en-US" sz="6600" dirty="0"/>
              <a:t>Branding</a:t>
            </a:r>
            <a:br>
              <a:rPr lang="en-US" sz="6600" dirty="0"/>
            </a:br>
            <a:br>
              <a:rPr lang="en-US" sz="6600" dirty="0"/>
            </a:b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371361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45969B-1704-F63D-6589-8EFA988FB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8259" y="798653"/>
            <a:ext cx="5166167" cy="5289630"/>
          </a:xfrm>
        </p:spPr>
        <p:txBody>
          <a:bodyPr anchor="ctr">
            <a:normAutofit fontScale="90000"/>
          </a:bodyPr>
          <a:lstStyle/>
          <a:p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Branding</a:t>
            </a:r>
            <a:br>
              <a:rPr lang="en-US" sz="4400" dirty="0"/>
            </a:br>
            <a:r>
              <a:rPr lang="en-US" sz="2400" b="0" i="0" dirty="0" err="1">
                <a:solidFill>
                  <a:srgbClr val="001C3B"/>
                </a:solidFill>
                <a:effectLst/>
                <a:highlight>
                  <a:srgbClr val="FFFFFF"/>
                </a:highlight>
              </a:rPr>
              <a:t>Branding</a:t>
            </a:r>
            <a:r>
              <a:rPr lang="en-US" sz="2400" b="0" i="0" dirty="0">
                <a:solidFill>
                  <a:srgbClr val="001C3B"/>
                </a:solidFill>
                <a:effectLst/>
                <a:highlight>
                  <a:srgbClr val="FFFFFF"/>
                </a:highlight>
              </a:rPr>
              <a:t> is the process of creating a distinct identity for a business in the minds of its target audience and the general public. It's more than just a company's name and logo, and it includes visual identity design, mission, values, and tone of voice</a:t>
            </a:r>
            <a:r>
              <a:rPr lang="en-US" sz="2400" b="0" i="0" dirty="0">
                <a:solidFill>
                  <a:srgbClr val="001C3B"/>
                </a:solidFill>
                <a:effectLst/>
                <a:highlight>
                  <a:srgbClr val="FFFFFF"/>
                </a:highlight>
                <a:latin typeface="+mn-lt"/>
              </a:rPr>
              <a:t>.</a:t>
            </a:r>
            <a:br>
              <a:rPr lang="en-US" sz="2400" dirty="0">
                <a:latin typeface="+mn-lt"/>
              </a:rPr>
            </a:br>
            <a:br>
              <a:rPr lang="en-US" sz="2400" dirty="0">
                <a:latin typeface="+mn-lt"/>
              </a:rPr>
            </a:br>
            <a:br>
              <a:rPr lang="en-US" sz="4400" dirty="0"/>
            </a:b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C5F6B9-AC46-75D8-3287-7C950A5BF9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426" y="989351"/>
            <a:ext cx="5398040" cy="4856813"/>
          </a:xfrm>
        </p:spPr>
        <p:txBody>
          <a:bodyPr/>
          <a:lstStyle/>
          <a:p>
            <a:pPr algn="l"/>
            <a:r>
              <a:rPr lang="en-US" dirty="0">
                <a:latin typeface="+mj-lt"/>
              </a:rPr>
              <a:t>Use the same fonts/color schemes/logo</a:t>
            </a:r>
          </a:p>
          <a:p>
            <a:pPr algn="l"/>
            <a:r>
              <a:rPr lang="en-US" dirty="0">
                <a:latin typeface="+mj-lt"/>
              </a:rPr>
              <a:t>What makes you stand out? What does your business provide that other businesses do not?</a:t>
            </a:r>
          </a:p>
          <a:p>
            <a:pPr algn="l"/>
            <a:r>
              <a:rPr lang="en-US" dirty="0">
                <a:latin typeface="+mj-lt"/>
              </a:rPr>
              <a:t>How can you collab with other businesses to increase the brand awareness of your own business?  Community over competition says a lot about your business</a:t>
            </a:r>
          </a:p>
          <a:p>
            <a:pPr algn="l"/>
            <a:r>
              <a:rPr lang="en-US" dirty="0">
                <a:latin typeface="+mj-lt"/>
              </a:rPr>
              <a:t>Consistent brand presentation across all platforms can increase revenue up to 23%</a:t>
            </a:r>
          </a:p>
          <a:p>
            <a:pPr algn="l"/>
            <a:r>
              <a:rPr lang="en-US" dirty="0">
                <a:latin typeface="+mj-lt"/>
              </a:rPr>
              <a:t>89% of consumers will buy from a brand they follow on social media</a:t>
            </a:r>
          </a:p>
          <a:p>
            <a:pPr algn="l"/>
            <a:r>
              <a:rPr lang="en-US" dirty="0">
                <a:latin typeface="+mj-lt"/>
              </a:rPr>
              <a:t>80% of consumers are more likely to purchase when brands offer personalized experiences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268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itting on a couch&#10;&#10;Description automatically generated">
            <a:extLst>
              <a:ext uri="{FF2B5EF4-FFF2-40B4-BE49-F238E27FC236}">
                <a16:creationId xmlns:a16="http://schemas.microsoft.com/office/drawing/2014/main" id="{270D360A-FC4D-98DE-FED5-46CF83526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04" y="1383892"/>
            <a:ext cx="2791236" cy="4090216"/>
          </a:xfrm>
          <a:prstGeom prst="rect">
            <a:avLst/>
          </a:prstGeom>
        </p:spPr>
      </p:pic>
      <p:pic>
        <p:nvPicPr>
          <p:cNvPr id="6" name="Picture 5" descr="A person blowing confetti&#10;&#10;Description automatically generated">
            <a:extLst>
              <a:ext uri="{FF2B5EF4-FFF2-40B4-BE49-F238E27FC236}">
                <a16:creationId xmlns:a16="http://schemas.microsoft.com/office/drawing/2014/main" id="{84984003-882D-A594-5D96-D9934D254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774" y="1383892"/>
            <a:ext cx="2909522" cy="4090216"/>
          </a:xfrm>
          <a:prstGeom prst="rect">
            <a:avLst/>
          </a:prstGeom>
        </p:spPr>
      </p:pic>
      <p:pic>
        <p:nvPicPr>
          <p:cNvPr id="12" name="Picture 11" descr="A person holding a suitcase&#10;&#10;Description automatically generated">
            <a:extLst>
              <a:ext uri="{FF2B5EF4-FFF2-40B4-BE49-F238E27FC236}">
                <a16:creationId xmlns:a16="http://schemas.microsoft.com/office/drawing/2014/main" id="{953E885C-C119-8726-E43E-DDDB15C12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300" y="1838726"/>
            <a:ext cx="2389804" cy="3410530"/>
          </a:xfrm>
          <a:prstGeom prst="rect">
            <a:avLst/>
          </a:prstGeom>
        </p:spPr>
      </p:pic>
      <p:pic>
        <p:nvPicPr>
          <p:cNvPr id="10" name="Picture 9" descr="A person in a dress holding a suitcase&#10;&#10;Description automatically generated">
            <a:extLst>
              <a:ext uri="{FF2B5EF4-FFF2-40B4-BE49-F238E27FC236}">
                <a16:creationId xmlns:a16="http://schemas.microsoft.com/office/drawing/2014/main" id="{F317D7E2-6180-006E-5028-4CBEFBC08D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536" y="1838726"/>
            <a:ext cx="2389804" cy="341053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E9FCBCB-2AA7-D10B-63BD-7236DCAFB6EA}"/>
              </a:ext>
            </a:extLst>
          </p:cNvPr>
          <p:cNvSpPr/>
          <p:nvPr/>
        </p:nvSpPr>
        <p:spPr>
          <a:xfrm>
            <a:off x="3791491" y="733459"/>
            <a:ext cx="4547283" cy="16739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8740C7-1943-EDD0-E65F-38729A99F66A}"/>
              </a:ext>
            </a:extLst>
          </p:cNvPr>
          <p:cNvSpPr txBox="1"/>
          <p:nvPr/>
        </p:nvSpPr>
        <p:spPr>
          <a:xfrm>
            <a:off x="3734940" y="5755209"/>
            <a:ext cx="509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Fairwater Script" panose="02000507000000020003" pitchFamily="2" charset="0"/>
              </a:rPr>
              <a:t>***Photography by Blue Stone Photography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B1E0A3-3966-C47C-2B56-AD8F1EA8624B}"/>
              </a:ext>
            </a:extLst>
          </p:cNvPr>
          <p:cNvSpPr/>
          <p:nvPr/>
        </p:nvSpPr>
        <p:spPr>
          <a:xfrm>
            <a:off x="4041093" y="793655"/>
            <a:ext cx="401883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blipFill dpi="0" rotWithShape="1">
                  <a:blip r:embed="rId6">
                    <a:alphaModFix amt="93000"/>
                  </a:blip>
                  <a:srcRect/>
                  <a:tile tx="0" ty="0" sx="100000" sy="100000" flip="none" algn="tl"/>
                </a:blip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Branding Session</a:t>
            </a:r>
          </a:p>
        </p:txBody>
      </p:sp>
    </p:spTree>
    <p:extLst>
      <p:ext uri="{BB962C8B-B14F-4D97-AF65-F5344CB8AC3E}">
        <p14:creationId xmlns:p14="http://schemas.microsoft.com/office/powerpoint/2010/main" val="1235119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4144" y="1723868"/>
            <a:ext cx="9833548" cy="3918212"/>
          </a:xfrm>
          <a:noFill/>
        </p:spPr>
        <p:txBody>
          <a:bodyPr>
            <a:noAutofit/>
          </a:bodyPr>
          <a:lstStyle/>
          <a:p>
            <a:br>
              <a:rPr lang="en-US" sz="6600" dirty="0"/>
            </a:br>
            <a:br>
              <a:rPr lang="en-US" sz="6600" dirty="0"/>
            </a:br>
            <a:r>
              <a:rPr lang="en-US" sz="6600" dirty="0"/>
              <a:t>Capturing your audience </a:t>
            </a:r>
            <a:br>
              <a:rPr lang="en-US" sz="6600" dirty="0"/>
            </a:br>
            <a:br>
              <a:rPr lang="en-US" sz="6600" dirty="0"/>
            </a:b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5571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chair with wooden legs&#10;&#10;Description automatically generated">
            <a:extLst>
              <a:ext uri="{FF2B5EF4-FFF2-40B4-BE49-F238E27FC236}">
                <a16:creationId xmlns:a16="http://schemas.microsoft.com/office/drawing/2014/main" id="{F6613BD8-F5FF-F2CD-53CB-02A01435C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52" y="2443536"/>
            <a:ext cx="2116687" cy="31758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A9874B-BCA9-8420-1595-EDD1865A0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174" y="1373165"/>
            <a:ext cx="9653286" cy="1158254"/>
          </a:xfrm>
          <a:noFill/>
        </p:spPr>
        <p:txBody>
          <a:bodyPr/>
          <a:lstStyle/>
          <a:p>
            <a:r>
              <a:rPr lang="en-US" sz="3600" dirty="0"/>
              <a:t>Capturing your audience </a:t>
            </a:r>
            <a:br>
              <a:rPr lang="en-US" sz="3600" dirty="0"/>
            </a:br>
            <a:br>
              <a:rPr lang="en-US" sz="360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5FD2B-E3E5-1C2B-0151-21F216B14A3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61990" y="1644018"/>
            <a:ext cx="3788006" cy="3175806"/>
          </a:xfrm>
          <a:noFill/>
        </p:spPr>
        <p:txBody>
          <a:bodyPr>
            <a:normAutofit fontScale="2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560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</a:rPr>
              <a:t>Consistency Is Key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560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</a:rPr>
              <a:t>Incorporate Your Company’s Logo Into Everything You Do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560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</a:rPr>
              <a:t>Create Mission and Vision Statements for Your Brand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560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</a:rPr>
              <a:t>Use insights for targeting the right audience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5600" dirty="0">
                <a:latin typeface="+mj-lt"/>
              </a:rPr>
              <a:t>#hashtags – use hashtags familiar with your branding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5600" dirty="0">
                <a:latin typeface="+mj-lt"/>
              </a:rPr>
              <a:t>Use #hashtags to find your audience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5600" dirty="0">
                <a:latin typeface="+mj-lt"/>
              </a:rPr>
              <a:t>Check in your location EVERY time you post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5600" dirty="0">
                <a:latin typeface="+mj-lt"/>
              </a:rPr>
              <a:t>Make sure you are on Google! SEO is great for finding businesses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5600" dirty="0">
                <a:latin typeface="+mj-lt"/>
              </a:rPr>
              <a:t>Use Trending Audio when creating reels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5600" i="0" dirty="0">
                <a:solidFill>
                  <a:srgbClr val="0F0F0F"/>
                </a:solidFill>
                <a:effectLst/>
                <a:highlight>
                  <a:srgbClr val="FFFFFF"/>
                </a:highlight>
                <a:latin typeface="+mj-lt"/>
              </a:rPr>
              <a:t>Identify your target market and make your content geared towards that group (depending on the business)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sz="2100" b="1" dirty="0">
              <a:latin typeface="+mj-lt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5171DA1-E448-0435-0F31-B1B32D9A3EBA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180" y="1806540"/>
            <a:ext cx="2490862" cy="3532543"/>
          </a:xfrm>
        </p:spPr>
      </p:pic>
      <p:pic>
        <p:nvPicPr>
          <p:cNvPr id="25" name="Picture 24" descr="A stack of black hats with white text&#10;&#10;Description automatically generated">
            <a:extLst>
              <a:ext uri="{FF2B5EF4-FFF2-40B4-BE49-F238E27FC236}">
                <a16:creationId xmlns:a16="http://schemas.microsoft.com/office/drawing/2014/main" id="{4FAAE7AB-845F-7BFA-92B3-C875AC85B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48" y="1465649"/>
            <a:ext cx="2490862" cy="353254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E5C1823-F877-9BD5-AD79-DAA72811C4C1}"/>
              </a:ext>
            </a:extLst>
          </p:cNvPr>
          <p:cNvSpPr txBox="1"/>
          <p:nvPr/>
        </p:nvSpPr>
        <p:spPr>
          <a:xfrm>
            <a:off x="7019752" y="5619342"/>
            <a:ext cx="468180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900" b="1" dirty="0">
                <a:latin typeface="+mj-lt"/>
              </a:rPr>
            </a:br>
            <a:r>
              <a:rPr lang="en-US" sz="1800" b="1" dirty="0">
                <a:latin typeface="Fairwater Script" panose="02000507000000020003" pitchFamily="2" charset="0"/>
              </a:rPr>
              <a:t>***Studio photos by: Luminous Lux Studios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59541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M10081922">
      <a:dk1>
        <a:srgbClr val="000000"/>
      </a:dk1>
      <a:lt1>
        <a:srgbClr val="FFFFFF"/>
      </a:lt1>
      <a:dk2>
        <a:srgbClr val="435369"/>
      </a:dk2>
      <a:lt2>
        <a:srgbClr val="E7E5E5"/>
      </a:lt2>
      <a:accent1>
        <a:srgbClr val="F2E5D8"/>
      </a:accent1>
      <a:accent2>
        <a:srgbClr val="8C3A27"/>
      </a:accent2>
      <a:accent3>
        <a:srgbClr val="F0C8BC"/>
      </a:accent3>
      <a:accent4>
        <a:srgbClr val="D9A390"/>
      </a:accent4>
      <a:accent5>
        <a:srgbClr val="FFF6F4"/>
      </a:accent5>
      <a:accent6>
        <a:srgbClr val="183F1E"/>
      </a:accent6>
      <a:hlink>
        <a:srgbClr val="467886"/>
      </a:hlink>
      <a:folHlink>
        <a:srgbClr val="96607D"/>
      </a:folHlink>
    </a:clrScheme>
    <a:fontScheme name="Custom 100">
      <a:majorFont>
        <a:latin typeface="Tisa Offc Serif Pro"/>
        <a:ea typeface=""/>
        <a:cs typeface=""/>
      </a:majorFont>
      <a:minorFont>
        <a:latin typeface="Quir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10081922_Win32_SL_V4" id="{CCBED28E-3218-45D8-920F-A2D91CCE8680}" vid="{A1C6549C-A185-4AC8-97B3-DFFFA73555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FB2D96AF-4C9E-4DD0-A165-CD22BB87D0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AF1DBB7-4BA2-49E3-BEC8-A38406CA50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A349358-775F-4CF9-9AE6-33A7901637E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{1531BBE9-F3EB-49E9-9C45-75BB5FC2DE6F}tf10081922_win32</Template>
  <TotalTime>2262</TotalTime>
  <Words>1056</Words>
  <Application>Microsoft Office PowerPoint</Application>
  <PresentationFormat>Widescreen</PresentationFormat>
  <Paragraphs>77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Aptos</vt:lpstr>
      <vt:lpstr>Arial</vt:lpstr>
      <vt:lpstr>Calibri</vt:lpstr>
      <vt:lpstr>Fairwater Script</vt:lpstr>
      <vt:lpstr>Quire Sans Pro Light</vt:lpstr>
      <vt:lpstr>Tisa Offc Serif Pro</vt:lpstr>
      <vt:lpstr>Custom</vt:lpstr>
      <vt:lpstr>Nicole Rumbold  Owner of: The E Co 11500 N Saginaw St Clio, MI 48420</vt:lpstr>
      <vt:lpstr>Introduction  Branding  Capturing your audience   Insights  How can we help your business?</vt:lpstr>
      <vt:lpstr>Introduction  </vt:lpstr>
      <vt:lpstr>PowerPoint Presentation</vt:lpstr>
      <vt:lpstr>  Branding  </vt:lpstr>
      <vt:lpstr>  Branding Branding is the process of creating a distinct identity for a business in the minds of its target audience and the general public. It's more than just a company's name and logo, and it includes visual identity design, mission, values, and tone of voice.   </vt:lpstr>
      <vt:lpstr>PowerPoint Presentation</vt:lpstr>
      <vt:lpstr>  Capturing your audience   </vt:lpstr>
      <vt:lpstr>Capturing your audience   </vt:lpstr>
      <vt:lpstr>PowerPoint Presentation</vt:lpstr>
      <vt:lpstr>  Insights </vt:lpstr>
      <vt:lpstr>PowerPoint Presentation</vt:lpstr>
      <vt:lpstr>PowerPoint Presentation</vt:lpstr>
      <vt:lpstr>PowerPoint Presentation</vt:lpstr>
      <vt:lpstr>PowerPoint Presentation</vt:lpstr>
      <vt:lpstr>How can we help your business?</vt:lpstr>
      <vt:lpstr>How can we help your business?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Nicole Rumbold</dc:creator>
  <cp:lastModifiedBy>Paul St Louis</cp:lastModifiedBy>
  <cp:revision>2</cp:revision>
  <dcterms:created xsi:type="dcterms:W3CDTF">2024-08-02T22:36:52Z</dcterms:created>
  <dcterms:modified xsi:type="dcterms:W3CDTF">2024-08-08T12:53:55Z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