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74" r:id="rId3"/>
    <p:sldId id="276" r:id="rId4"/>
    <p:sldId id="275" r:id="rId5"/>
    <p:sldId id="278" r:id="rId6"/>
    <p:sldId id="277" r:id="rId7"/>
    <p:sldId id="279" r:id="rId8"/>
    <p:sldId id="280" r:id="rId9"/>
    <p:sldId id="281" r:id="rId10"/>
    <p:sldId id="282" r:id="rId11"/>
    <p:sldId id="283" r:id="rId12"/>
    <p:sldId id="284" r:id="rId13"/>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1" d="100"/>
          <a:sy n="61" d="100"/>
        </p:scale>
        <p:origin x="1638"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F6328D-4CB8-45BC-97F9-FB91066A48D5}"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02847-A4D7-46CF-B7F6-0BDB839B075C}" type="slidenum">
              <a:rPr lang="en-US" smtClean="0"/>
              <a:t>‹#›</a:t>
            </a:fld>
            <a:endParaRPr lang="en-US"/>
          </a:p>
        </p:txBody>
      </p:sp>
    </p:spTree>
    <p:extLst>
      <p:ext uri="{BB962C8B-B14F-4D97-AF65-F5344CB8AC3E}">
        <p14:creationId xmlns:p14="http://schemas.microsoft.com/office/powerpoint/2010/main" val="136034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F6328D-4CB8-45BC-97F9-FB91066A48D5}"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02847-A4D7-46CF-B7F6-0BDB839B075C}" type="slidenum">
              <a:rPr lang="en-US" smtClean="0"/>
              <a:t>‹#›</a:t>
            </a:fld>
            <a:endParaRPr lang="en-US"/>
          </a:p>
        </p:txBody>
      </p:sp>
    </p:spTree>
    <p:extLst>
      <p:ext uri="{BB962C8B-B14F-4D97-AF65-F5344CB8AC3E}">
        <p14:creationId xmlns:p14="http://schemas.microsoft.com/office/powerpoint/2010/main" val="306235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F6328D-4CB8-45BC-97F9-FB91066A48D5}"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02847-A4D7-46CF-B7F6-0BDB839B075C}" type="slidenum">
              <a:rPr lang="en-US" smtClean="0"/>
              <a:t>‹#›</a:t>
            </a:fld>
            <a:endParaRPr lang="en-US"/>
          </a:p>
        </p:txBody>
      </p:sp>
    </p:spTree>
    <p:extLst>
      <p:ext uri="{BB962C8B-B14F-4D97-AF65-F5344CB8AC3E}">
        <p14:creationId xmlns:p14="http://schemas.microsoft.com/office/powerpoint/2010/main" val="1638505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F6328D-4CB8-45BC-97F9-FB91066A48D5}"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02847-A4D7-46CF-B7F6-0BDB839B075C}" type="slidenum">
              <a:rPr lang="en-US" smtClean="0"/>
              <a:t>‹#›</a:t>
            </a:fld>
            <a:endParaRPr lang="en-US"/>
          </a:p>
        </p:txBody>
      </p:sp>
    </p:spTree>
    <p:extLst>
      <p:ext uri="{BB962C8B-B14F-4D97-AF65-F5344CB8AC3E}">
        <p14:creationId xmlns:p14="http://schemas.microsoft.com/office/powerpoint/2010/main" val="349537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F6328D-4CB8-45BC-97F9-FB91066A48D5}"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02847-A4D7-46CF-B7F6-0BDB839B075C}" type="slidenum">
              <a:rPr lang="en-US" smtClean="0"/>
              <a:t>‹#›</a:t>
            </a:fld>
            <a:endParaRPr lang="en-US"/>
          </a:p>
        </p:txBody>
      </p:sp>
    </p:spTree>
    <p:extLst>
      <p:ext uri="{BB962C8B-B14F-4D97-AF65-F5344CB8AC3E}">
        <p14:creationId xmlns:p14="http://schemas.microsoft.com/office/powerpoint/2010/main" val="2939446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F6328D-4CB8-45BC-97F9-FB91066A48D5}"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02847-A4D7-46CF-B7F6-0BDB839B075C}" type="slidenum">
              <a:rPr lang="en-US" smtClean="0"/>
              <a:t>‹#›</a:t>
            </a:fld>
            <a:endParaRPr lang="en-US"/>
          </a:p>
        </p:txBody>
      </p:sp>
    </p:spTree>
    <p:extLst>
      <p:ext uri="{BB962C8B-B14F-4D97-AF65-F5344CB8AC3E}">
        <p14:creationId xmlns:p14="http://schemas.microsoft.com/office/powerpoint/2010/main" val="4243519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F6328D-4CB8-45BC-97F9-FB91066A48D5}" type="datetimeFigureOut">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D02847-A4D7-46CF-B7F6-0BDB839B075C}" type="slidenum">
              <a:rPr lang="en-US" smtClean="0"/>
              <a:t>‹#›</a:t>
            </a:fld>
            <a:endParaRPr lang="en-US"/>
          </a:p>
        </p:txBody>
      </p:sp>
    </p:spTree>
    <p:extLst>
      <p:ext uri="{BB962C8B-B14F-4D97-AF65-F5344CB8AC3E}">
        <p14:creationId xmlns:p14="http://schemas.microsoft.com/office/powerpoint/2010/main" val="3072378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F6328D-4CB8-45BC-97F9-FB91066A48D5}"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D02847-A4D7-46CF-B7F6-0BDB839B075C}" type="slidenum">
              <a:rPr lang="en-US" smtClean="0"/>
              <a:t>‹#›</a:t>
            </a:fld>
            <a:endParaRPr lang="en-US"/>
          </a:p>
        </p:txBody>
      </p:sp>
    </p:spTree>
    <p:extLst>
      <p:ext uri="{BB962C8B-B14F-4D97-AF65-F5344CB8AC3E}">
        <p14:creationId xmlns:p14="http://schemas.microsoft.com/office/powerpoint/2010/main" val="72124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F6328D-4CB8-45BC-97F9-FB91066A48D5}"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D02847-A4D7-46CF-B7F6-0BDB839B075C}" type="slidenum">
              <a:rPr lang="en-US" smtClean="0"/>
              <a:t>‹#›</a:t>
            </a:fld>
            <a:endParaRPr lang="en-US"/>
          </a:p>
        </p:txBody>
      </p:sp>
    </p:spTree>
    <p:extLst>
      <p:ext uri="{BB962C8B-B14F-4D97-AF65-F5344CB8AC3E}">
        <p14:creationId xmlns:p14="http://schemas.microsoft.com/office/powerpoint/2010/main" val="645910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F6328D-4CB8-45BC-97F9-FB91066A48D5}"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02847-A4D7-46CF-B7F6-0BDB839B075C}" type="slidenum">
              <a:rPr lang="en-US" smtClean="0"/>
              <a:t>‹#›</a:t>
            </a:fld>
            <a:endParaRPr lang="en-US"/>
          </a:p>
        </p:txBody>
      </p:sp>
    </p:spTree>
    <p:extLst>
      <p:ext uri="{BB962C8B-B14F-4D97-AF65-F5344CB8AC3E}">
        <p14:creationId xmlns:p14="http://schemas.microsoft.com/office/powerpoint/2010/main" val="148705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F6328D-4CB8-45BC-97F9-FB91066A48D5}"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02847-A4D7-46CF-B7F6-0BDB839B075C}" type="slidenum">
              <a:rPr lang="en-US" smtClean="0"/>
              <a:t>‹#›</a:t>
            </a:fld>
            <a:endParaRPr lang="en-US"/>
          </a:p>
        </p:txBody>
      </p:sp>
    </p:spTree>
    <p:extLst>
      <p:ext uri="{BB962C8B-B14F-4D97-AF65-F5344CB8AC3E}">
        <p14:creationId xmlns:p14="http://schemas.microsoft.com/office/powerpoint/2010/main" val="537594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6328D-4CB8-45BC-97F9-FB91066A48D5}" type="datetimeFigureOut">
              <a:rPr lang="en-US" smtClean="0"/>
              <a:t>2/12/2025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02847-A4D7-46CF-B7F6-0BDB839B075C}" type="slidenum">
              <a:rPr lang="en-US" smtClean="0"/>
              <a:t>‹#›</a:t>
            </a:fld>
            <a:endParaRPr lang="en-US"/>
          </a:p>
        </p:txBody>
      </p:sp>
    </p:spTree>
    <p:extLst>
      <p:ext uri="{BB962C8B-B14F-4D97-AF65-F5344CB8AC3E}">
        <p14:creationId xmlns:p14="http://schemas.microsoft.com/office/powerpoint/2010/main" val="3758682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www.michigan.gov/talentfun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BAD859-9E4B-46F1-9D9E-BA7914EE2B3D}"/>
              </a:ext>
            </a:extLst>
          </p:cNvPr>
          <p:cNvPicPr>
            <a:picLocks noChangeAspect="1"/>
          </p:cNvPicPr>
          <p:nvPr/>
        </p:nvPicPr>
        <p:blipFill rotWithShape="1">
          <a:blip r:embed="rId2"/>
          <a:srcRect l="20000" t="23129" r="13265" b="17850"/>
          <a:stretch/>
        </p:blipFill>
        <p:spPr>
          <a:xfrm>
            <a:off x="-1" y="-1"/>
            <a:ext cx="9143581" cy="4376057"/>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53A46538-8D56-4BCD-B068-3FF4BBFA5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4575355"/>
            <a:ext cx="6400800" cy="2103120"/>
          </a:xfrm>
          <a:prstGeom prst="rect">
            <a:avLst/>
          </a:prstGeom>
        </p:spPr>
      </p:pic>
      <p:sp>
        <p:nvSpPr>
          <p:cNvPr id="9" name="Shape 211">
            <a:extLst>
              <a:ext uri="{FF2B5EF4-FFF2-40B4-BE49-F238E27FC236}">
                <a16:creationId xmlns:a16="http://schemas.microsoft.com/office/drawing/2014/main" id="{18692D86-D274-44E9-AEFF-13B3626BCED9}"/>
              </a:ext>
            </a:extLst>
          </p:cNvPr>
          <p:cNvSpPr txBox="1">
            <a:spLocks/>
          </p:cNvSpPr>
          <p:nvPr/>
        </p:nvSpPr>
        <p:spPr>
          <a:xfrm>
            <a:off x="152399" y="609052"/>
            <a:ext cx="8471263" cy="38666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0"/>
              </a:spcBef>
              <a:buFont typeface="Arial" panose="020B0604020202020204" pitchFamily="34" charset="0"/>
              <a:buNone/>
              <a:defRPr sz="13000">
                <a:solidFill>
                  <a:srgbClr val="FFFFFF"/>
                </a:solidFill>
                <a:latin typeface="Arial Black"/>
                <a:ea typeface="Arial Black"/>
                <a:cs typeface="Arial Black"/>
                <a:sym typeface="Arial Black"/>
              </a:defRPr>
            </a:pPr>
            <a:r>
              <a:rPr lang="en-US" sz="5400" dirty="0">
                <a:solidFill>
                  <a:srgbClr val="FFFFFF"/>
                </a:solidFill>
                <a:latin typeface="Arial Black"/>
                <a:ea typeface="Arial Black"/>
                <a:cs typeface="Arial Black"/>
                <a:sym typeface="Arial Black"/>
              </a:rPr>
              <a:t>How To Connect with Today’s Workforce</a:t>
            </a:r>
          </a:p>
        </p:txBody>
      </p:sp>
    </p:spTree>
    <p:extLst>
      <p:ext uri="{BB962C8B-B14F-4D97-AF65-F5344CB8AC3E}">
        <p14:creationId xmlns:p14="http://schemas.microsoft.com/office/powerpoint/2010/main" val="23612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19BBF6-0E41-4E7F-ACDE-14299D445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4818"/>
            <a:ext cx="9144000" cy="913182"/>
          </a:xfrm>
          <a:prstGeom prst="rect">
            <a:avLst/>
          </a:prstGeom>
        </p:spPr>
      </p:pic>
      <p:sp>
        <p:nvSpPr>
          <p:cNvPr id="3" name="TextBox 2">
            <a:extLst>
              <a:ext uri="{FF2B5EF4-FFF2-40B4-BE49-F238E27FC236}">
                <a16:creationId xmlns:a16="http://schemas.microsoft.com/office/drawing/2014/main" id="{E8DFD3B2-D389-036E-A0D1-073A4E49C388}"/>
              </a:ext>
            </a:extLst>
          </p:cNvPr>
          <p:cNvSpPr txBox="1"/>
          <p:nvPr/>
        </p:nvSpPr>
        <p:spPr>
          <a:xfrm>
            <a:off x="162370" y="153824"/>
            <a:ext cx="8981630" cy="35873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How Can GST Michigan Works! Assist Local Employers With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Recruiting, Buy-In and Retaining of Talent?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Customized Talent Solutions for Your Business Needs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Fresh Strategies to Attract &amp; Retain Your Top Talent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Posting, Promotion &amp; Distribution of Featured Jobs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Offset Cost of New Hires with On-the-Job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Incumbent Worker Training to Avert Layoff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Developing Registered Apprenticeship Programs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Specialized Regional Industry Grants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Work Opportunity Tax Credits (WOTC)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Information Regarding Fidelity Bonding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*Approval subject to funding availability, state and local policy and eligibility requirements.</a:t>
            </a:r>
            <a:endParaRPr kumimoji="0" lang="en-US" sz="11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a:extLst>
              <a:ext uri="{FF2B5EF4-FFF2-40B4-BE49-F238E27FC236}">
                <a16:creationId xmlns:a16="http://schemas.microsoft.com/office/drawing/2014/main" id="{1E312586-1D39-CA5B-6154-C626E3644CE9}"/>
              </a:ext>
            </a:extLst>
          </p:cNvPr>
          <p:cNvGraphicFramePr>
            <a:graphicFrameLocks noGrp="1"/>
          </p:cNvGraphicFramePr>
          <p:nvPr>
            <p:extLst>
              <p:ext uri="{D42A27DB-BD31-4B8C-83A1-F6EECF244321}">
                <p14:modId xmlns:p14="http://schemas.microsoft.com/office/powerpoint/2010/main" val="4250900383"/>
              </p:ext>
            </p:extLst>
          </p:nvPr>
        </p:nvGraphicFramePr>
        <p:xfrm>
          <a:off x="2632105" y="3862700"/>
          <a:ext cx="4324171" cy="2082120"/>
        </p:xfrm>
        <a:graphic>
          <a:graphicData uri="http://schemas.openxmlformats.org/drawingml/2006/table">
            <a:tbl>
              <a:tblPr firstRow="1" bandRow="1"/>
              <a:tblGrid>
                <a:gridCol w="2128575">
                  <a:extLst>
                    <a:ext uri="{9D8B030D-6E8A-4147-A177-3AD203B41FA5}">
                      <a16:colId xmlns:a16="http://schemas.microsoft.com/office/drawing/2014/main" val="2290889843"/>
                    </a:ext>
                  </a:extLst>
                </a:gridCol>
                <a:gridCol w="2195596">
                  <a:extLst>
                    <a:ext uri="{9D8B030D-6E8A-4147-A177-3AD203B41FA5}">
                      <a16:colId xmlns:a16="http://schemas.microsoft.com/office/drawing/2014/main" val="2046056607"/>
                    </a:ext>
                  </a:extLst>
                </a:gridCol>
              </a:tblGrid>
              <a:tr h="652486">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Workplace Excellence </a:t>
                      </a:r>
                      <a:r>
                        <a:rPr lang="en-US" sz="1600" i="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Career Focus Series</a:t>
                      </a:r>
                    </a:p>
                  </a:txBody>
                  <a:tcP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FFC000"/>
                    </a:solidFill>
                  </a:tcPr>
                </a:tc>
                <a:tc hMerge="1">
                  <a:txBody>
                    <a:bodyPr/>
                    <a:lstStyle/>
                    <a:p>
                      <a:endParaRPr lang="en-US" dirty="0"/>
                    </a:p>
                  </a:txBody>
                  <a:tcPr/>
                </a:tc>
                <a:extLst>
                  <a:ext uri="{0D108BD9-81ED-4DB2-BD59-A6C34878D82A}">
                    <a16:rowId xmlns:a16="http://schemas.microsoft.com/office/drawing/2014/main" val="3884697547"/>
                  </a:ext>
                </a:extLst>
              </a:tr>
              <a:tr h="34341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latin typeface="Tahoma" panose="020B0604030504040204" pitchFamily="34" charset="0"/>
                          <a:ea typeface="Tahoma" panose="020B0604030504040204" pitchFamily="34" charset="0"/>
                          <a:cs typeface="Tahoma" panose="020B0604030504040204" pitchFamily="34" charset="0"/>
                        </a:rPr>
                        <a:t>Depend-ability</a:t>
                      </a:r>
                    </a:p>
                  </a:txBody>
                  <a:tcP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latin typeface="Tahoma" panose="020B0604030504040204" pitchFamily="34" charset="0"/>
                          <a:ea typeface="Tahoma" panose="020B0604030504040204" pitchFamily="34" charset="0"/>
                          <a:cs typeface="Tahoma" panose="020B0604030504040204" pitchFamily="34" charset="0"/>
                        </a:rPr>
                        <a:t>Communication-ability</a:t>
                      </a:r>
                    </a:p>
                  </a:txBody>
                  <a:tcP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809887910"/>
                  </a:ext>
                </a:extLst>
              </a:tr>
              <a:tr h="34341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latin typeface="Tahoma" panose="020B0604030504040204" pitchFamily="34" charset="0"/>
                          <a:ea typeface="Tahoma" panose="020B0604030504040204" pitchFamily="34" charset="0"/>
                          <a:cs typeface="Tahoma" panose="020B0604030504040204" pitchFamily="34" charset="0"/>
                        </a:rPr>
                        <a:t>Present-ability</a:t>
                      </a: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latin typeface="Tahoma" panose="020B0604030504040204" pitchFamily="34" charset="0"/>
                          <a:ea typeface="Tahoma" panose="020B0604030504040204" pitchFamily="34" charset="0"/>
                          <a:cs typeface="Tahoma" panose="020B0604030504040204" pitchFamily="34" charset="0"/>
                        </a:rPr>
                        <a:t>Adapt-ability</a:t>
                      </a: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52340294"/>
                  </a:ext>
                </a:extLst>
              </a:tr>
              <a:tr h="3993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latin typeface="Tahoma" panose="020B0604030504040204" pitchFamily="34" charset="0"/>
                          <a:ea typeface="Tahoma" panose="020B0604030504040204" pitchFamily="34" charset="0"/>
                          <a:cs typeface="Tahoma" panose="020B0604030504040204" pitchFamily="34" charset="0"/>
                        </a:rPr>
                        <a:t>Reason-ability</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latin typeface="Tahoma" panose="020B0604030504040204" pitchFamily="34" charset="0"/>
                          <a:ea typeface="Tahoma" panose="020B0604030504040204" pitchFamily="34" charset="0"/>
                          <a:cs typeface="Tahoma" panose="020B0604030504040204" pitchFamily="34" charset="0"/>
                        </a:rPr>
                        <a:t>Respect-ability</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671845567"/>
                  </a:ext>
                </a:extLst>
              </a:tr>
              <a:tr h="34341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latin typeface="Tahoma" panose="020B0604030504040204" pitchFamily="34" charset="0"/>
                          <a:ea typeface="Tahoma" panose="020B0604030504040204" pitchFamily="34" charset="0"/>
                          <a:cs typeface="Tahoma" panose="020B0604030504040204" pitchFamily="34" charset="0"/>
                        </a:rPr>
                        <a:t>Work-ability</a:t>
                      </a:r>
                    </a:p>
                  </a:txBody>
                  <a:tcP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latin typeface="Tahoma" panose="020B0604030504040204" pitchFamily="34" charset="0"/>
                          <a:ea typeface="Tahoma" panose="020B0604030504040204" pitchFamily="34" charset="0"/>
                          <a:cs typeface="Tahoma" panose="020B0604030504040204" pitchFamily="34" charset="0"/>
                        </a:rPr>
                        <a:t>Transition-ability</a:t>
                      </a:r>
                    </a:p>
                  </a:txBody>
                  <a:tcP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6991541"/>
                  </a:ext>
                </a:extLst>
              </a:tr>
            </a:tbl>
          </a:graphicData>
        </a:graphic>
      </p:graphicFrame>
      <p:pic>
        <p:nvPicPr>
          <p:cNvPr id="5" name="Picture 4">
            <a:extLst>
              <a:ext uri="{FF2B5EF4-FFF2-40B4-BE49-F238E27FC236}">
                <a16:creationId xmlns:a16="http://schemas.microsoft.com/office/drawing/2014/main" id="{0143B6A9-662E-1CFF-5421-501EA181FA71}"/>
              </a:ext>
            </a:extLst>
          </p:cNvPr>
          <p:cNvPicPr>
            <a:picLocks noChangeAspect="1"/>
          </p:cNvPicPr>
          <p:nvPr/>
        </p:nvPicPr>
        <p:blipFill>
          <a:blip r:embed="rId3"/>
          <a:stretch>
            <a:fillRect/>
          </a:stretch>
        </p:blipFill>
        <p:spPr>
          <a:xfrm>
            <a:off x="5861458" y="761231"/>
            <a:ext cx="3145809" cy="2847079"/>
          </a:xfrm>
          <a:prstGeom prst="rect">
            <a:avLst/>
          </a:prstGeom>
        </p:spPr>
      </p:pic>
    </p:spTree>
    <p:extLst>
      <p:ext uri="{BB962C8B-B14F-4D97-AF65-F5344CB8AC3E}">
        <p14:creationId xmlns:p14="http://schemas.microsoft.com/office/powerpoint/2010/main" val="3869707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866A015-F447-EB25-87BC-3E943AA4E821}"/>
              </a:ext>
            </a:extLst>
          </p:cNvPr>
          <p:cNvPicPr>
            <a:picLocks noChangeAspect="1"/>
          </p:cNvPicPr>
          <p:nvPr/>
        </p:nvPicPr>
        <p:blipFill>
          <a:blip r:embed="rId2"/>
          <a:stretch>
            <a:fillRect/>
          </a:stretch>
        </p:blipFill>
        <p:spPr>
          <a:xfrm>
            <a:off x="523764" y="1516873"/>
            <a:ext cx="3416775" cy="89690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12" name="Freeform: Shape 11">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red and black logo&#10;&#10;Description automatically generated">
            <a:extLst>
              <a:ext uri="{FF2B5EF4-FFF2-40B4-BE49-F238E27FC236}">
                <a16:creationId xmlns:a16="http://schemas.microsoft.com/office/drawing/2014/main" id="{86E37444-0C29-7ECE-47A7-ACCE17B776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64" y="4333179"/>
            <a:ext cx="3416775" cy="1118993"/>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5" name="TextBox 4">
            <a:extLst>
              <a:ext uri="{FF2B5EF4-FFF2-40B4-BE49-F238E27FC236}">
                <a16:creationId xmlns:a16="http://schemas.microsoft.com/office/drawing/2014/main" id="{1CA722B0-E17B-8E37-0635-1B42FB79A169}"/>
              </a:ext>
            </a:extLst>
          </p:cNvPr>
          <p:cNvSpPr txBox="1"/>
          <p:nvPr/>
        </p:nvSpPr>
        <p:spPr>
          <a:xfrm>
            <a:off x="4613470" y="564022"/>
            <a:ext cx="4047928" cy="5734000"/>
          </a:xfrm>
          <a:prstGeom prst="rect">
            <a:avLst/>
          </a:prstGeom>
        </p:spPr>
        <p:txBody>
          <a:bodyPr vert="horz" lIns="91440" tIns="45720" rIns="91440" bIns="45720" rtlCol="0">
            <a:normAutofit fontScale="85000" lnSpcReduction="20000"/>
          </a:bodyPr>
          <a:lstStyle/>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500" b="1" i="0" u="none" strike="noStrike" cap="none" spc="0" normalizeH="0" baseline="0" noProof="0" dirty="0">
                <a:ln>
                  <a:noFill/>
                </a:ln>
                <a:effectLst/>
                <a:uLnTx/>
                <a:uFillTx/>
              </a:rPr>
              <a:t>Going PRO Talent Fund</a:t>
            </a:r>
          </a:p>
          <a:p>
            <a:pPr marL="0" marR="0" lvl="1" defTabSz="914400" fontAlgn="auto">
              <a:lnSpc>
                <a:spcPct val="90000"/>
              </a:lnSpc>
              <a:spcBef>
                <a:spcPts val="0"/>
              </a:spcBef>
              <a:spcAft>
                <a:spcPts val="600"/>
              </a:spcAft>
              <a:buClrTx/>
              <a:buSzTx/>
              <a:tabLst/>
              <a:defRPr/>
            </a:pPr>
            <a:r>
              <a:rPr kumimoji="0" lang="en-US" sz="1500" b="0" i="0" u="none" strike="noStrike" cap="none" spc="0" normalizeH="0" baseline="0" noProof="0" dirty="0">
                <a:ln>
                  <a:noFill/>
                </a:ln>
                <a:effectLst/>
                <a:uLnTx/>
                <a:uFillTx/>
              </a:rPr>
              <a:t>The Going PRO Talent Fund makes awards to employers to assist in training, developing, and retaining current and newly hired employees.  Trained funded by the Talent Fund must be short-term and fill a demonstrated talent need experienced by the employer.  Training must lead to a credential for a skill that is transferrable and recognized by the industry.</a:t>
            </a:r>
          </a:p>
          <a:p>
            <a:pPr marL="457200" marR="0" lvl="1" indent="-228600" defTabSz="914400" fontAlgn="auto">
              <a:lnSpc>
                <a:spcPct val="90000"/>
              </a:lnSpc>
              <a:spcBef>
                <a:spcPts val="0"/>
              </a:spcBef>
              <a:spcAft>
                <a:spcPts val="600"/>
              </a:spcAft>
              <a:buClrTx/>
              <a:buSzTx/>
              <a:buFont typeface="Arial" panose="020B0604020202020204" pitchFamily="34" charset="0"/>
              <a:buChar char="•"/>
              <a:tabLst/>
              <a:defRPr/>
            </a:pPr>
            <a:endParaRPr kumimoji="0" lang="en-US" sz="1500" b="1" i="0" u="none" strike="noStrike" cap="none" spc="0" normalizeH="0" baseline="0" noProof="0" dirty="0">
              <a:ln>
                <a:noFill/>
              </a:ln>
              <a:effectLst/>
              <a:uLnTx/>
              <a:uFillTx/>
            </a:endParaRPr>
          </a:p>
          <a:p>
            <a:pPr marL="228600" marR="0" lvl="1"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500" b="1" i="0" u="none" strike="noStrike" cap="none" spc="0" normalizeH="0" baseline="0" noProof="0" dirty="0">
                <a:ln>
                  <a:noFill/>
                </a:ln>
                <a:effectLst/>
                <a:uLnTx/>
                <a:uFillTx/>
              </a:rPr>
              <a:t>Since 2014, GST Michigan Works! has assisted:</a:t>
            </a:r>
          </a:p>
          <a:p>
            <a:pPr marL="685800" lvl="2" indent="-228600" defTabSz="914400">
              <a:lnSpc>
                <a:spcPct val="90000"/>
              </a:lnSpc>
              <a:spcAft>
                <a:spcPts val="600"/>
              </a:spcAft>
              <a:buFont typeface="Arial" panose="020B0604020202020204" pitchFamily="34" charset="0"/>
              <a:buChar char="•"/>
              <a:defRPr/>
            </a:pPr>
            <a:r>
              <a:rPr lang="en-US" sz="1500" dirty="0"/>
              <a:t>500 or more</a:t>
            </a:r>
            <a:r>
              <a:rPr kumimoji="0" lang="en-US" sz="1500" b="0" i="0" u="none" strike="noStrike" cap="none" spc="0" normalizeH="0" baseline="0" noProof="0" dirty="0">
                <a:ln>
                  <a:noFill/>
                </a:ln>
                <a:effectLst/>
                <a:uLnTx/>
                <a:uFillTx/>
              </a:rPr>
              <a:t> employers have secured a Going PRO Talent Fund Award</a:t>
            </a:r>
          </a:p>
          <a:p>
            <a:pPr marL="685800" lvl="2" indent="-228600" defTabSz="914400">
              <a:lnSpc>
                <a:spcPct val="90000"/>
              </a:lnSpc>
              <a:spcAft>
                <a:spcPts val="600"/>
              </a:spcAft>
              <a:buFont typeface="Arial" panose="020B0604020202020204" pitchFamily="34" charset="0"/>
              <a:buChar char="•"/>
              <a:defRPr/>
            </a:pPr>
            <a:r>
              <a:rPr kumimoji="0" lang="en-US" sz="1500" b="0" i="0" u="none" strike="noStrike" cap="none" spc="0" normalizeH="0" baseline="0" noProof="0" dirty="0">
                <a:ln>
                  <a:noFill/>
                </a:ln>
                <a:effectLst/>
                <a:uLnTx/>
                <a:uFillTx/>
              </a:rPr>
              <a:t>4,000+ incumbent workers upskilled</a:t>
            </a:r>
          </a:p>
          <a:p>
            <a:pPr marL="685800" lvl="2" indent="-228600" defTabSz="914400">
              <a:lnSpc>
                <a:spcPct val="90000"/>
              </a:lnSpc>
              <a:spcAft>
                <a:spcPts val="600"/>
              </a:spcAft>
              <a:buFont typeface="Arial" panose="020B0604020202020204" pitchFamily="34" charset="0"/>
              <a:buChar char="•"/>
              <a:defRPr/>
            </a:pPr>
            <a:r>
              <a:rPr kumimoji="0" lang="en-US" sz="1500" b="0" i="0" u="none" strike="noStrike" cap="none" spc="0" normalizeH="0" baseline="0" noProof="0" dirty="0">
                <a:ln>
                  <a:noFill/>
                </a:ln>
                <a:effectLst/>
                <a:uLnTx/>
                <a:uFillTx/>
              </a:rPr>
              <a:t>1,200+ newly hired workers trained</a:t>
            </a:r>
          </a:p>
          <a:p>
            <a:pPr marL="685800" lvl="2" indent="-228600" defTabSz="914400">
              <a:lnSpc>
                <a:spcPct val="90000"/>
              </a:lnSpc>
              <a:spcAft>
                <a:spcPts val="600"/>
              </a:spcAft>
              <a:buFont typeface="Arial" panose="020B0604020202020204" pitchFamily="34" charset="0"/>
              <a:buChar char="•"/>
              <a:defRPr/>
            </a:pPr>
            <a:r>
              <a:rPr kumimoji="0" lang="en-US" sz="1500" b="0" i="0" u="none" strike="noStrike" cap="none" spc="0" normalizeH="0" baseline="0" noProof="0" dirty="0">
                <a:ln>
                  <a:noFill/>
                </a:ln>
                <a:effectLst/>
                <a:uLnTx/>
                <a:uFillTx/>
              </a:rPr>
              <a:t>150+ apprentices trained</a:t>
            </a:r>
          </a:p>
          <a:p>
            <a:pPr marL="228600" marR="0" lvl="1" indent="-228600" defTabSz="914400" fontAlgn="auto">
              <a:lnSpc>
                <a:spcPct val="90000"/>
              </a:lnSpc>
              <a:spcBef>
                <a:spcPts val="0"/>
              </a:spcBef>
              <a:spcAft>
                <a:spcPts val="600"/>
              </a:spcAft>
              <a:buClrTx/>
              <a:buSzTx/>
              <a:buFont typeface="Arial" panose="020B0604020202020204" pitchFamily="34" charset="0"/>
              <a:buChar char="•"/>
              <a:tabLst/>
              <a:defRPr/>
            </a:pPr>
            <a:endParaRPr kumimoji="0" lang="en-US" sz="1500" b="0" i="0" u="none" strike="noStrike" cap="none" spc="0" normalizeH="0" baseline="0" noProof="0" dirty="0">
              <a:ln>
                <a:noFill/>
              </a:ln>
              <a:effectLst/>
              <a:uLnTx/>
              <a:uFillTx/>
            </a:endParaRPr>
          </a:p>
          <a:p>
            <a:pPr marL="285750" marR="0" lvl="1" indent="-285750" defTabSz="914400" fontAlgn="auto">
              <a:lnSpc>
                <a:spcPct val="90000"/>
              </a:lnSpc>
              <a:spcBef>
                <a:spcPts val="0"/>
              </a:spcBef>
              <a:spcAft>
                <a:spcPts val="600"/>
              </a:spcAft>
              <a:buClrTx/>
              <a:buSzTx/>
              <a:buFont typeface="Arial" panose="020B0604020202020204" pitchFamily="34" charset="0"/>
              <a:buChar char="•"/>
              <a:tabLst/>
              <a:defRPr/>
            </a:pPr>
            <a:r>
              <a:rPr kumimoji="0" lang="en-US" sz="1500" b="1" i="0" u="none" strike="noStrike" cap="none" spc="0" normalizeH="0" baseline="0" noProof="0" dirty="0">
                <a:ln>
                  <a:noFill/>
                </a:ln>
                <a:effectLst/>
                <a:uLnTx/>
                <a:uFillTx/>
              </a:rPr>
              <a:t>Do you qualify to apply for Going PRO?</a:t>
            </a:r>
            <a:endParaRPr lang="en-US" sz="1500" b="1" noProof="0" dirty="0"/>
          </a:p>
          <a:p>
            <a:pPr marL="742950" lvl="2" indent="-285750" defTabSz="914400">
              <a:lnSpc>
                <a:spcPct val="90000"/>
              </a:lnSpc>
              <a:spcAft>
                <a:spcPts val="600"/>
              </a:spcAft>
              <a:buFont typeface="Arial" panose="020B0604020202020204" pitchFamily="34" charset="0"/>
              <a:buChar char="•"/>
              <a:defRPr/>
            </a:pPr>
            <a:r>
              <a:rPr kumimoji="0" lang="en-US" sz="1500" b="0" i="0" u="none" strike="noStrike" cap="none" spc="0" normalizeH="0" baseline="0" noProof="0" dirty="0">
                <a:ln>
                  <a:noFill/>
                </a:ln>
                <a:effectLst/>
                <a:uLnTx/>
                <a:uFillTx/>
              </a:rPr>
              <a:t>Do you have a need for skill enhancement?</a:t>
            </a:r>
            <a:endParaRPr lang="en-US" sz="1500" dirty="0"/>
          </a:p>
          <a:p>
            <a:pPr marL="742950" lvl="2" indent="-285750" defTabSz="914400">
              <a:lnSpc>
                <a:spcPct val="90000"/>
              </a:lnSpc>
              <a:spcAft>
                <a:spcPts val="600"/>
              </a:spcAft>
              <a:buFont typeface="Arial" panose="020B0604020202020204" pitchFamily="34" charset="0"/>
              <a:buChar char="•"/>
              <a:defRPr/>
            </a:pPr>
            <a:r>
              <a:rPr kumimoji="0" lang="en-US" sz="1500" b="0" i="0" u="none" strike="noStrike" cap="none" spc="0" normalizeH="0" baseline="0" noProof="0" dirty="0">
                <a:ln>
                  <a:noFill/>
                </a:ln>
                <a:effectLst/>
                <a:uLnTx/>
                <a:uFillTx/>
              </a:rPr>
              <a:t>Do you have a physical presence in Michigan?</a:t>
            </a:r>
            <a:endParaRPr lang="en-US" sz="1500" dirty="0"/>
          </a:p>
          <a:p>
            <a:pPr marL="742950" lvl="2" indent="-285750" defTabSz="914400">
              <a:lnSpc>
                <a:spcPct val="90000"/>
              </a:lnSpc>
              <a:spcAft>
                <a:spcPts val="600"/>
              </a:spcAft>
              <a:buFont typeface="Arial" panose="020B0604020202020204" pitchFamily="34" charset="0"/>
              <a:buChar char="•"/>
              <a:defRPr/>
            </a:pPr>
            <a:r>
              <a:rPr kumimoji="0" lang="en-US" sz="1500" b="0" i="0" u="none" strike="noStrike" cap="none" spc="0" normalizeH="0" baseline="0" noProof="0" dirty="0">
                <a:ln>
                  <a:noFill/>
                </a:ln>
                <a:effectLst/>
                <a:uLnTx/>
                <a:uFillTx/>
              </a:rPr>
              <a:t>Are you a non-government private entity?</a:t>
            </a:r>
            <a:endParaRPr lang="en-US" sz="1500" dirty="0"/>
          </a:p>
          <a:p>
            <a:pPr marL="742950" lvl="2" indent="-285750" defTabSz="914400">
              <a:lnSpc>
                <a:spcPct val="90000"/>
              </a:lnSpc>
              <a:spcAft>
                <a:spcPts val="600"/>
              </a:spcAft>
              <a:buFont typeface="Arial" panose="020B0604020202020204" pitchFamily="34" charset="0"/>
              <a:buChar char="•"/>
              <a:defRPr/>
            </a:pPr>
            <a:r>
              <a:rPr kumimoji="0" lang="en-US" sz="1500" b="0" i="0" u="none" strike="noStrike" cap="none" spc="0" normalizeH="0" baseline="0" noProof="0" dirty="0">
                <a:ln>
                  <a:noFill/>
                </a:ln>
                <a:effectLst/>
                <a:uLnTx/>
                <a:uFillTx/>
              </a:rPr>
              <a:t>Are you complaint with all state tax obligations, such as: corporate, sales, use, withholding, and unemployment?</a:t>
            </a:r>
            <a:endParaRPr lang="en-US" sz="1500" dirty="0"/>
          </a:p>
          <a:p>
            <a:pPr marL="742950" lvl="2" indent="-285750" defTabSz="914400">
              <a:lnSpc>
                <a:spcPct val="90000"/>
              </a:lnSpc>
              <a:spcAft>
                <a:spcPts val="600"/>
              </a:spcAft>
              <a:buFont typeface="Arial" panose="020B0604020202020204" pitchFamily="34" charset="0"/>
              <a:buChar char="•"/>
              <a:defRPr/>
            </a:pPr>
            <a:r>
              <a:rPr kumimoji="0" lang="en-US" sz="1500" b="0" i="0" u="none" strike="noStrike" cap="none" spc="0" normalizeH="0" baseline="0" noProof="0" dirty="0">
                <a:ln>
                  <a:noFill/>
                </a:ln>
                <a:effectLst/>
                <a:uLnTx/>
                <a:uFillTx/>
              </a:rPr>
              <a:t>Are you willing to participate under the program’s guidelines?</a:t>
            </a:r>
          </a:p>
          <a:p>
            <a:pPr marL="0" marR="0" lvl="1" defTabSz="914400" fontAlgn="auto">
              <a:lnSpc>
                <a:spcPct val="90000"/>
              </a:lnSpc>
              <a:spcBef>
                <a:spcPts val="0"/>
              </a:spcBef>
              <a:spcAft>
                <a:spcPts val="600"/>
              </a:spcAft>
              <a:buClrTx/>
              <a:buSzTx/>
              <a:tabLst/>
              <a:defRPr/>
            </a:pPr>
            <a:endParaRPr kumimoji="0" lang="en-US" sz="1500" b="0" i="0" u="none" strike="noStrike" cap="none" spc="0" normalizeH="0" baseline="0" noProof="0" dirty="0">
              <a:ln>
                <a:noFill/>
              </a:ln>
              <a:effectLst/>
              <a:uLnTx/>
              <a:uFillTx/>
            </a:endParaRPr>
          </a:p>
          <a:p>
            <a:pPr marL="0" marR="0" lvl="1" defTabSz="914400" fontAlgn="auto">
              <a:lnSpc>
                <a:spcPct val="90000"/>
              </a:lnSpc>
              <a:spcBef>
                <a:spcPts val="0"/>
              </a:spcBef>
              <a:spcAft>
                <a:spcPts val="600"/>
              </a:spcAft>
              <a:buClrTx/>
              <a:buSzTx/>
              <a:tabLst/>
              <a:defRPr/>
            </a:pPr>
            <a:r>
              <a:rPr kumimoji="0" lang="en-US" sz="1500" b="0" i="0" u="none" strike="noStrike" cap="none" spc="0" normalizeH="0" baseline="0" noProof="0" dirty="0">
                <a:ln>
                  <a:noFill/>
                </a:ln>
                <a:effectLst/>
                <a:uLnTx/>
                <a:uFillTx/>
              </a:rPr>
              <a:t>For more information regarding the Going PRO Talent Fund, please visit: </a:t>
            </a:r>
            <a:r>
              <a:rPr kumimoji="0" lang="en-US" sz="1600" b="0" i="0" u="none" strike="noStrike" cap="none" spc="0" normalizeH="0" baseline="0" noProof="0" dirty="0">
                <a:ln>
                  <a:noFill/>
                </a:ln>
                <a:effectLst/>
                <a:uLnTx/>
                <a:uFillTx/>
                <a:hlinkClick r:id="rId4"/>
              </a:rPr>
              <a:t>www.Michigan.gov/talentfund</a:t>
            </a:r>
            <a:r>
              <a:rPr kumimoji="0" lang="en-US" sz="1600" b="0" i="0" u="none" strike="noStrike" cap="none" spc="0" normalizeH="0" baseline="0" noProof="0" dirty="0">
                <a:ln>
                  <a:noFill/>
                </a:ln>
                <a:effectLst/>
                <a:uLnTx/>
                <a:uFillTx/>
              </a:rPr>
              <a:t> </a:t>
            </a:r>
          </a:p>
        </p:txBody>
      </p:sp>
      <p:sp>
        <p:nvSpPr>
          <p:cNvPr id="7" name="Arc 6">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154762" y="162676"/>
            <a:ext cx="3062575"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626882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19BBF6-0E41-4E7F-ACDE-14299D445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4818"/>
            <a:ext cx="9144000" cy="913182"/>
          </a:xfrm>
          <a:prstGeom prst="rect">
            <a:avLst/>
          </a:prstGeom>
        </p:spPr>
      </p:pic>
      <p:sp>
        <p:nvSpPr>
          <p:cNvPr id="3" name="TextBox 2">
            <a:extLst>
              <a:ext uri="{FF2B5EF4-FFF2-40B4-BE49-F238E27FC236}">
                <a16:creationId xmlns:a16="http://schemas.microsoft.com/office/drawing/2014/main" id="{0B53BA99-EA66-6D26-C645-B234E8A8D33E}"/>
              </a:ext>
            </a:extLst>
          </p:cNvPr>
          <p:cNvSpPr txBox="1"/>
          <p:nvPr/>
        </p:nvSpPr>
        <p:spPr>
          <a:xfrm>
            <a:off x="145280" y="179462"/>
            <a:ext cx="8477428" cy="3970318"/>
          </a:xfrm>
          <a:prstGeom prst="rect">
            <a:avLst/>
          </a:prstGeom>
          <a:noFill/>
        </p:spPr>
        <p:txBody>
          <a:bodyPr wrap="square">
            <a:spAutoFit/>
          </a:bodyPr>
          <a:lstStyle/>
          <a:p>
            <a:pPr algn="ctr"/>
            <a:r>
              <a:rPr lang="en-US" b="1" i="0" dirty="0">
                <a:solidFill>
                  <a:srgbClr val="292B2C"/>
                </a:solidFill>
                <a:effectLst/>
                <a:latin typeface="Montserrat" panose="00000500000000000000" pitchFamily="2" charset="0"/>
              </a:rPr>
              <a:t>ADVANCING EMPLOYERS | ENHANCING TALENT</a:t>
            </a:r>
          </a:p>
          <a:p>
            <a:pPr algn="ctr"/>
            <a:endParaRPr lang="en-US" b="1" i="0" dirty="0">
              <a:solidFill>
                <a:srgbClr val="292B2C"/>
              </a:solidFill>
              <a:effectLst/>
              <a:latin typeface="Montserrat" panose="00000500000000000000" pitchFamily="2" charset="0"/>
            </a:endParaRPr>
          </a:p>
          <a:p>
            <a:pPr algn="ctr"/>
            <a:r>
              <a:rPr lang="en-US" b="0" i="0" dirty="0">
                <a:solidFill>
                  <a:srgbClr val="292B2C"/>
                </a:solidFill>
                <a:effectLst/>
                <a:latin typeface="Roboto" panose="02000000000000000000" pitchFamily="2" charset="0"/>
              </a:rPr>
              <a:t>GST Michigan Works! is here to assist the employers of Genesee, Huron, Lapeer, Sanilac, Shiawassee and Tuscola Counties. Helping Businesses survive and thrive in today’s global economy. Our goal is to help strengthen our region and state’s economy by assisting you to select, hire, train, develop and retain a high-performance workforce.</a:t>
            </a:r>
          </a:p>
          <a:p>
            <a:pPr algn="ctr"/>
            <a:endParaRPr lang="en-US" b="0" i="0" dirty="0">
              <a:solidFill>
                <a:srgbClr val="292B2C"/>
              </a:solidFill>
              <a:effectLst/>
              <a:latin typeface="Roboto" panose="02000000000000000000" pitchFamily="2" charset="0"/>
            </a:endParaRPr>
          </a:p>
          <a:p>
            <a:pPr algn="ctr"/>
            <a:r>
              <a:rPr lang="en-US" b="1" i="0" u="sng" dirty="0">
                <a:solidFill>
                  <a:srgbClr val="292B2C"/>
                </a:solidFill>
                <a:effectLst/>
                <a:latin typeface="Roboto" panose="02000000000000000000" pitchFamily="2" charset="0"/>
              </a:rPr>
              <a:t>GST Michigan Works! Support</a:t>
            </a:r>
          </a:p>
          <a:p>
            <a:pPr algn="ctr">
              <a:buFont typeface="Arial" panose="020B0604020202020204" pitchFamily="34" charset="0"/>
              <a:buChar char="•"/>
            </a:pPr>
            <a:r>
              <a:rPr lang="en-US" b="0" i="0" dirty="0">
                <a:solidFill>
                  <a:srgbClr val="292B2C"/>
                </a:solidFill>
                <a:effectLst/>
                <a:latin typeface="Roboto" panose="02000000000000000000" pitchFamily="2" charset="0"/>
              </a:rPr>
              <a:t>We will assist you to find and retain top talent.</a:t>
            </a:r>
          </a:p>
          <a:p>
            <a:pPr algn="ctr">
              <a:buFont typeface="Arial" panose="020B0604020202020204" pitchFamily="34" charset="0"/>
              <a:buChar char="•"/>
            </a:pPr>
            <a:r>
              <a:rPr lang="en-US" b="0" i="0" dirty="0">
                <a:solidFill>
                  <a:srgbClr val="292B2C"/>
                </a:solidFill>
                <a:effectLst/>
                <a:latin typeface="Roboto" panose="02000000000000000000" pitchFamily="2" charset="0"/>
              </a:rPr>
              <a:t>We will assist in rating and prescreening applicants.</a:t>
            </a:r>
          </a:p>
          <a:p>
            <a:pPr algn="ctr">
              <a:buFont typeface="Arial" panose="020B0604020202020204" pitchFamily="34" charset="0"/>
              <a:buChar char="•"/>
            </a:pPr>
            <a:r>
              <a:rPr lang="en-US" b="0" i="0" dirty="0">
                <a:solidFill>
                  <a:srgbClr val="292B2C"/>
                </a:solidFill>
                <a:effectLst/>
                <a:latin typeface="Roboto" panose="02000000000000000000" pitchFamily="2" charset="0"/>
              </a:rPr>
              <a:t>We will customize value added services to meet your unique needs aimed at finding and retaining talent, reducing your employee turnover and increasing your Return-On-Investment (ROI)</a:t>
            </a:r>
          </a:p>
        </p:txBody>
      </p:sp>
      <p:sp>
        <p:nvSpPr>
          <p:cNvPr id="10" name="TextBox 9">
            <a:extLst>
              <a:ext uri="{FF2B5EF4-FFF2-40B4-BE49-F238E27FC236}">
                <a16:creationId xmlns:a16="http://schemas.microsoft.com/office/drawing/2014/main" id="{E561837A-3869-AF08-B0AD-40284ADF22E4}"/>
              </a:ext>
            </a:extLst>
          </p:cNvPr>
          <p:cNvSpPr txBox="1"/>
          <p:nvPr/>
        </p:nvSpPr>
        <p:spPr>
          <a:xfrm>
            <a:off x="2170632" y="4539611"/>
            <a:ext cx="4687368" cy="138499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sz="1400" b="1" dirty="0">
                <a:latin typeface="Tahoma" panose="020B0604030504040204" pitchFamily="34" charset="0"/>
                <a:ea typeface="Tahoma" panose="020B0604030504040204" pitchFamily="34" charset="0"/>
                <a:cs typeface="Tahoma" panose="020B0604030504040204" pitchFamily="34" charset="0"/>
              </a:rPr>
              <a:t>Mike McGee </a:t>
            </a:r>
          </a:p>
          <a:p>
            <a:pPr algn="ctr"/>
            <a:r>
              <a:rPr lang="en-US" sz="1400" b="1" dirty="0">
                <a:latin typeface="Tahoma" panose="020B0604030504040204" pitchFamily="34" charset="0"/>
                <a:ea typeface="Tahoma" panose="020B0604030504040204" pitchFamily="34" charset="0"/>
                <a:cs typeface="Tahoma" panose="020B0604030504040204" pitchFamily="34" charset="0"/>
              </a:rPr>
              <a:t>Business Solutions Professional</a:t>
            </a:r>
          </a:p>
          <a:p>
            <a:pPr algn="ctr"/>
            <a:r>
              <a:rPr lang="en-US" sz="1400" b="1" dirty="0">
                <a:latin typeface="Tahoma" panose="020B0604030504040204" pitchFamily="34" charset="0"/>
                <a:ea typeface="Tahoma" panose="020B0604030504040204" pitchFamily="34" charset="0"/>
                <a:cs typeface="Tahoma" panose="020B0604030504040204" pitchFamily="34" charset="0"/>
              </a:rPr>
              <a:t>Genesee County</a:t>
            </a:r>
          </a:p>
          <a:p>
            <a:pPr algn="ctr"/>
            <a:r>
              <a:rPr lang="en-US" sz="1400" b="1" dirty="0">
                <a:latin typeface="Tahoma" panose="020B0604030504040204" pitchFamily="34" charset="0"/>
                <a:ea typeface="Tahoma" panose="020B0604030504040204" pitchFamily="34" charset="0"/>
                <a:cs typeface="Tahoma" panose="020B0604030504040204" pitchFamily="34" charset="0"/>
              </a:rPr>
              <a:t>810-233-5974 – Office</a:t>
            </a:r>
          </a:p>
          <a:p>
            <a:pPr algn="ctr"/>
            <a:r>
              <a:rPr lang="en-US" sz="1400" b="1" dirty="0">
                <a:latin typeface="Tahoma" panose="020B0604030504040204" pitchFamily="34" charset="0"/>
                <a:ea typeface="Tahoma" panose="020B0604030504040204" pitchFamily="34" charset="0"/>
                <a:cs typeface="Tahoma" panose="020B0604030504040204" pitchFamily="34" charset="0"/>
              </a:rPr>
              <a:t>810-820-0736 – Cell</a:t>
            </a:r>
          </a:p>
          <a:p>
            <a:pPr algn="ctr"/>
            <a:r>
              <a:rPr lang="en-US" sz="1400" b="1" dirty="0">
                <a:latin typeface="Tahoma" panose="020B0604030504040204" pitchFamily="34" charset="0"/>
                <a:ea typeface="Tahoma" panose="020B0604030504040204" pitchFamily="34" charset="0"/>
                <a:cs typeface="Tahoma" panose="020B0604030504040204" pitchFamily="34" charset="0"/>
              </a:rPr>
              <a:t>mmcgee@gstmiworks.org</a:t>
            </a:r>
          </a:p>
        </p:txBody>
      </p:sp>
    </p:spTree>
    <p:extLst>
      <p:ext uri="{BB962C8B-B14F-4D97-AF65-F5344CB8AC3E}">
        <p14:creationId xmlns:p14="http://schemas.microsoft.com/office/powerpoint/2010/main" val="3587594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123821"/>
            <a:ext cx="373130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EBF6FCA-E393-8EF3-8260-0C0106D554F4}"/>
              </a:ext>
            </a:extLst>
          </p:cNvPr>
          <p:cNvSpPr txBox="1"/>
          <p:nvPr/>
        </p:nvSpPr>
        <p:spPr>
          <a:xfrm>
            <a:off x="533358" y="888305"/>
            <a:ext cx="3958549" cy="3979585"/>
          </a:xfrm>
          <a:prstGeom prst="rect">
            <a:avLst/>
          </a:prstGeom>
        </p:spPr>
        <p:txBody>
          <a:bodyPr vert="horz" lIns="91440" tIns="45720" rIns="91440" bIns="45720" rtlCol="0" anchor="ctr">
            <a:normAutofit/>
          </a:bodyPr>
          <a:lstStyle/>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200" b="0" i="0" u="none" strike="noStrike" cap="none" spc="0" normalizeH="0" baseline="0" noProof="0" dirty="0">
                <a:ln>
                  <a:noFill/>
                </a:ln>
                <a:effectLst/>
                <a:uLnTx/>
                <a:uFillTx/>
              </a:rPr>
              <a:t>In this increasingly dynamic and competitive job market, attracting top tier talent has become a priority for companies looking to stand out and thrive. Newer professionals, with their energy, creativity, and digital skills, are essential assets for any company seeking to innovate and grow in today’s business landscape.  </a:t>
            </a:r>
          </a:p>
          <a:p>
            <a:pPr marL="57150" marR="0" lvl="0" indent="-228600" defTabSz="914400" fontAlgn="auto">
              <a:lnSpc>
                <a:spcPct val="90000"/>
              </a:lnSpc>
              <a:spcBef>
                <a:spcPts val="0"/>
              </a:spcBef>
              <a:spcAft>
                <a:spcPts val="600"/>
              </a:spcAft>
              <a:buClrTx/>
              <a:buSzTx/>
              <a:buFont typeface="Arial" panose="020B0604020202020204" pitchFamily="34" charset="0"/>
              <a:buChar char="•"/>
              <a:tabLst/>
              <a:defRPr/>
            </a:pPr>
            <a:endParaRPr kumimoji="0" lang="en-US" sz="1200" b="0" i="0" u="none" strike="noStrike" cap="none" spc="0" normalizeH="0" baseline="0" noProof="0" dirty="0">
              <a:ln>
                <a:noFill/>
              </a:ln>
              <a:effectLst/>
              <a:uLnTx/>
              <a:uFillTx/>
            </a:endParaRP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200" b="0" i="0" u="none" strike="noStrike" cap="none" spc="0" normalizeH="0" baseline="0" noProof="0" dirty="0">
                <a:ln>
                  <a:noFill/>
                </a:ln>
                <a:effectLst/>
                <a:uLnTx/>
                <a:uFillTx/>
              </a:rPr>
              <a:t>While seasoned professionals offer a wealth of experience and trade &amp; true best practices. Having a diverse workforce allows for an environment of learning, mentoring and trust, as employees can grow from one another’s abilities</a:t>
            </a: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200" b="0" i="0" u="none" strike="noStrike" cap="none" spc="0" normalizeH="0" baseline="0" noProof="0" dirty="0">
                <a:ln>
                  <a:noFill/>
                </a:ln>
                <a:effectLst/>
                <a:uLnTx/>
                <a:uFillTx/>
              </a:rPr>
              <a:t>Employers must ask if their company is ready to attract newer professionals, and are your season veterans willing  and ready to mentor? </a:t>
            </a: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200" b="0" i="0" u="none" strike="noStrike" cap="none" spc="0" normalizeH="0" baseline="0" noProof="0" dirty="0">
                <a:ln>
                  <a:noFill/>
                </a:ln>
                <a:effectLst/>
                <a:uLnTx/>
                <a:uFillTx/>
              </a:rPr>
              <a:t>Known fact, millennials or Gen Y (Individuals born between 1981 and 1996) are now the largest generation in the workforce. It’s estimated in 2025, this group will make up around 75% of the global workforce.</a:t>
            </a: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200" b="0" i="0" u="none" strike="noStrike" cap="none" spc="0" normalizeH="0" baseline="0" noProof="0" dirty="0">
                <a:ln>
                  <a:noFill/>
                </a:ln>
                <a:effectLst/>
                <a:uLnTx/>
                <a:uFillTx/>
              </a:rPr>
              <a:t> How can your company attract top tier talent when hiring younger workers?</a:t>
            </a:r>
          </a:p>
        </p:txBody>
      </p:sp>
      <p:sp>
        <p:nvSpPr>
          <p:cNvPr id="21" name="Rectangle 2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265" y="357447"/>
            <a:ext cx="3634116"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33DB1CA-6144-15D4-35A4-58929CE7BEF2}"/>
              </a:ext>
            </a:extLst>
          </p:cNvPr>
          <p:cNvPicPr>
            <a:picLocks noChangeAspect="1"/>
          </p:cNvPicPr>
          <p:nvPr/>
        </p:nvPicPr>
        <p:blipFill>
          <a:blip r:embed="rId2"/>
          <a:srcRect l="10466" r="3115" b="3"/>
          <a:stretch/>
        </p:blipFill>
        <p:spPr>
          <a:xfrm>
            <a:off x="5312567" y="581892"/>
            <a:ext cx="3298075" cy="2518756"/>
          </a:xfrm>
          <a:prstGeom prst="rect">
            <a:avLst/>
          </a:prstGeom>
        </p:spPr>
      </p:pic>
      <p:sp>
        <p:nvSpPr>
          <p:cNvPr id="25" name="Rectangle 24">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265" y="3505479"/>
            <a:ext cx="3634116"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7CA324F-A9E4-D5F0-511D-D4B0E7D773D9}"/>
              </a:ext>
            </a:extLst>
          </p:cNvPr>
          <p:cNvPicPr>
            <a:picLocks noChangeAspect="1"/>
          </p:cNvPicPr>
          <p:nvPr/>
        </p:nvPicPr>
        <p:blipFill>
          <a:blip r:embed="rId3"/>
          <a:srcRect l="8532" r="4107" b="5"/>
          <a:stretch/>
        </p:blipFill>
        <p:spPr>
          <a:xfrm>
            <a:off x="5312567" y="3707894"/>
            <a:ext cx="3296677" cy="2518756"/>
          </a:xfrm>
          <a:prstGeom prst="rect">
            <a:avLst/>
          </a:prstGeom>
        </p:spPr>
      </p:pic>
      <p:pic>
        <p:nvPicPr>
          <p:cNvPr id="6" name="Picture 5">
            <a:extLst>
              <a:ext uri="{FF2B5EF4-FFF2-40B4-BE49-F238E27FC236}">
                <a16:creationId xmlns:a16="http://schemas.microsoft.com/office/drawing/2014/main" id="{CE19BBF6-0E41-4E7F-ACDE-14299D4459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4818"/>
            <a:ext cx="9144000" cy="913182"/>
          </a:xfrm>
          <a:prstGeom prst="rect">
            <a:avLst/>
          </a:prstGeom>
        </p:spPr>
      </p:pic>
    </p:spTree>
    <p:extLst>
      <p:ext uri="{BB962C8B-B14F-4D97-AF65-F5344CB8AC3E}">
        <p14:creationId xmlns:p14="http://schemas.microsoft.com/office/powerpoint/2010/main" val="276237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3A20B5A-F167-600A-B954-3FC6B39F6D06}"/>
              </a:ext>
            </a:extLst>
          </p:cNvPr>
          <p:cNvSpPr txBox="1"/>
          <p:nvPr/>
        </p:nvSpPr>
        <p:spPr>
          <a:xfrm>
            <a:off x="455155" y="1965233"/>
            <a:ext cx="3419569" cy="3979585"/>
          </a:xfrm>
          <a:prstGeom prst="rect">
            <a:avLst/>
          </a:prstGeom>
        </p:spPr>
        <p:txBody>
          <a:bodyPr vert="horz" lIns="91440" tIns="45720" rIns="91440" bIns="45720" rtlCol="0" anchor="ctr">
            <a:normAutofit/>
          </a:bodyPr>
          <a:lstStyle/>
          <a:p>
            <a:pPr marL="0" marR="0" lvl="0" indent="-228600" defTabSz="914400" fontAlgn="auto">
              <a:lnSpc>
                <a:spcPct val="90000"/>
              </a:lnSpc>
              <a:spcBef>
                <a:spcPts val="0"/>
              </a:spcBef>
              <a:spcAft>
                <a:spcPts val="0"/>
              </a:spcAft>
              <a:buClrTx/>
              <a:buSzTx/>
              <a:buFont typeface="Arial" panose="020B0604020202020204" pitchFamily="34" charset="0"/>
              <a:buChar char="•"/>
              <a:tabLst/>
              <a:defRPr/>
            </a:pPr>
            <a:r>
              <a:rPr kumimoji="0" lang="en-US" sz="1400" b="0" i="0" u="none" strike="noStrike" cap="none" spc="0" normalizeH="0" baseline="0" noProof="0" dirty="0">
                <a:ln>
                  <a:noFill/>
                </a:ln>
                <a:effectLst/>
                <a:uLnTx/>
                <a:uFillTx/>
              </a:rPr>
              <a:t>What is the current workforce seeking?</a:t>
            </a:r>
          </a:p>
          <a:p>
            <a:pPr marL="0" marR="0" lvl="0" indent="-228600" defTabSz="914400" fontAlgn="auto">
              <a:lnSpc>
                <a:spcPct val="90000"/>
              </a:lnSpc>
              <a:spcBef>
                <a:spcPts val="0"/>
              </a:spcBef>
              <a:spcAft>
                <a:spcPts val="0"/>
              </a:spcAft>
              <a:buClrTx/>
              <a:buSzTx/>
              <a:buFont typeface="Arial" panose="020B0604020202020204" pitchFamily="34" charset="0"/>
              <a:buChar char="•"/>
              <a:tabLst/>
              <a:defRPr/>
            </a:pPr>
            <a:endParaRPr kumimoji="0" lang="en-US" sz="1400" b="0" i="0" u="sng" strike="noStrike" cap="none" spc="0" normalizeH="0" baseline="0" noProof="0" dirty="0">
              <a:ln>
                <a:noFill/>
              </a:ln>
              <a:effectLst/>
              <a:uLnTx/>
              <a:uFillTx/>
            </a:endParaRPr>
          </a:p>
          <a:p>
            <a:pPr marL="0" marR="0" lvl="0" indent="-228600" defTabSz="914400" fontAlgn="auto">
              <a:lnSpc>
                <a:spcPct val="90000"/>
              </a:lnSpc>
              <a:spcBef>
                <a:spcPts val="0"/>
              </a:spcBef>
              <a:spcAft>
                <a:spcPts val="0"/>
              </a:spcAft>
              <a:buClrTx/>
              <a:buSzTx/>
              <a:buFont typeface="Arial" panose="020B0604020202020204" pitchFamily="34" charset="0"/>
              <a:buChar char="•"/>
              <a:tabLst/>
              <a:defRPr/>
            </a:pPr>
            <a:endParaRPr kumimoji="0" lang="en-US" sz="1400" b="0" i="0" u="sng" strike="noStrike" cap="none" spc="0" normalizeH="0" baseline="0" noProof="0" dirty="0">
              <a:ln>
                <a:noFill/>
              </a:ln>
              <a:effectLst/>
              <a:uLnTx/>
              <a:uFillTx/>
            </a:endParaRPr>
          </a:p>
          <a:p>
            <a:pPr marL="342900" marR="0" lvl="0" indent="-228600" defTabSz="914400" fontAlgn="auto">
              <a:lnSpc>
                <a:spcPct val="90000"/>
              </a:lnSpc>
              <a:spcBef>
                <a:spcPts val="0"/>
              </a:spcBef>
              <a:spcAft>
                <a:spcPts val="0"/>
              </a:spcAft>
              <a:buClrTx/>
              <a:buSzTx/>
              <a:buFont typeface="Arial" panose="020B0604020202020204" pitchFamily="34" charset="0"/>
              <a:buChar char="•"/>
              <a:tabLst/>
              <a:defRPr/>
            </a:pPr>
            <a:r>
              <a:rPr kumimoji="0" lang="en-US" sz="1400" b="0" i="0" u="none" strike="noStrike" cap="none" spc="0" normalizeH="0" baseline="0" noProof="0" dirty="0">
                <a:ln>
                  <a:noFill/>
                </a:ln>
                <a:effectLst/>
                <a:uLnTx/>
                <a:uFillTx/>
              </a:rPr>
              <a:t>WIIFM or What’s in it for me? This has changed. No more, 30-year company men &amp; women</a:t>
            </a:r>
          </a:p>
          <a:p>
            <a:pPr marL="114300" marR="0" lvl="0" indent="-228600" defTabSz="914400" fontAlgn="auto">
              <a:lnSpc>
                <a:spcPct val="90000"/>
              </a:lnSpc>
              <a:spcBef>
                <a:spcPts val="0"/>
              </a:spcBef>
              <a:spcAft>
                <a:spcPts val="0"/>
              </a:spcAft>
              <a:buClrTx/>
              <a:buSzTx/>
              <a:buFont typeface="Arial" panose="020B0604020202020204" pitchFamily="34" charset="0"/>
              <a:buChar char="•"/>
              <a:tabLst/>
              <a:defRPr/>
            </a:pPr>
            <a:endParaRPr kumimoji="0" lang="en-US" sz="1400" b="0" i="0" u="none" strike="noStrike" cap="none" spc="0" normalizeH="0" baseline="0" noProof="0" dirty="0">
              <a:ln>
                <a:noFill/>
              </a:ln>
              <a:effectLst/>
              <a:uLnTx/>
              <a:uFillTx/>
            </a:endParaRPr>
          </a:p>
          <a:p>
            <a:pPr marL="342900" marR="0" lvl="0" indent="-228600" defTabSz="914400" fontAlgn="auto">
              <a:lnSpc>
                <a:spcPct val="90000"/>
              </a:lnSpc>
              <a:spcBef>
                <a:spcPts val="0"/>
              </a:spcBef>
              <a:spcAft>
                <a:spcPts val="0"/>
              </a:spcAft>
              <a:buClrTx/>
              <a:buSzTx/>
              <a:buFont typeface="Arial" panose="020B0604020202020204" pitchFamily="34" charset="0"/>
              <a:buChar char="•"/>
              <a:tabLst/>
              <a:defRPr/>
            </a:pPr>
            <a:r>
              <a:rPr kumimoji="0" lang="en-US" sz="1400" b="0" i="0" u="none" strike="noStrike" cap="none" spc="0" normalizeH="0" baseline="0" noProof="0" dirty="0">
                <a:ln>
                  <a:noFill/>
                </a:ln>
                <a:effectLst/>
                <a:uLnTx/>
                <a:uFillTx/>
              </a:rPr>
              <a:t>Talent wants evidence of a cultural fit – What is meant by culture?</a:t>
            </a:r>
          </a:p>
          <a:p>
            <a:pPr marL="114300" marR="0" lvl="0" indent="-228600" defTabSz="914400" fontAlgn="auto">
              <a:lnSpc>
                <a:spcPct val="90000"/>
              </a:lnSpc>
              <a:spcBef>
                <a:spcPts val="0"/>
              </a:spcBef>
              <a:spcAft>
                <a:spcPts val="0"/>
              </a:spcAft>
              <a:buClrTx/>
              <a:buSzTx/>
              <a:buFont typeface="Arial" panose="020B0604020202020204" pitchFamily="34" charset="0"/>
              <a:buChar char="•"/>
              <a:tabLst/>
              <a:defRPr/>
            </a:pPr>
            <a:endParaRPr kumimoji="0" lang="en-US" sz="1400" b="0" i="0" u="none" strike="noStrike" cap="none" spc="0" normalizeH="0" baseline="0" noProof="0" dirty="0">
              <a:ln>
                <a:noFill/>
              </a:ln>
              <a:effectLst/>
              <a:uLnTx/>
              <a:uFillTx/>
            </a:endParaRPr>
          </a:p>
          <a:p>
            <a:pPr marL="342900" marR="0" lvl="0" indent="-228600" defTabSz="914400" fontAlgn="auto">
              <a:lnSpc>
                <a:spcPct val="90000"/>
              </a:lnSpc>
              <a:spcBef>
                <a:spcPts val="0"/>
              </a:spcBef>
              <a:spcAft>
                <a:spcPts val="0"/>
              </a:spcAft>
              <a:buClrTx/>
              <a:buSzTx/>
              <a:buFont typeface="Arial" panose="020B0604020202020204" pitchFamily="34" charset="0"/>
              <a:buChar char="•"/>
              <a:tabLst/>
              <a:defRPr/>
            </a:pPr>
            <a:r>
              <a:rPr kumimoji="0" lang="en-US" sz="1400" b="0" i="0" u="none" strike="noStrike" cap="none" spc="0" normalizeH="0" baseline="0" noProof="0" dirty="0">
                <a:ln>
                  <a:noFill/>
                </a:ln>
                <a:effectLst/>
                <a:uLnTx/>
                <a:uFillTx/>
              </a:rPr>
              <a:t>Talent wants to have a purpose at work, feel engaged and empowered.</a:t>
            </a:r>
          </a:p>
          <a:p>
            <a:pPr marL="114300" marR="0" lvl="0" indent="-228600" defTabSz="914400" fontAlgn="auto">
              <a:lnSpc>
                <a:spcPct val="90000"/>
              </a:lnSpc>
              <a:spcBef>
                <a:spcPts val="0"/>
              </a:spcBef>
              <a:spcAft>
                <a:spcPts val="0"/>
              </a:spcAft>
              <a:buClrTx/>
              <a:buSzTx/>
              <a:buFont typeface="Arial" panose="020B0604020202020204" pitchFamily="34" charset="0"/>
              <a:buChar char="•"/>
              <a:tabLst/>
              <a:defRPr/>
            </a:pPr>
            <a:endParaRPr kumimoji="0" lang="en-US" sz="1400" b="0" i="0" u="none" strike="noStrike" cap="none" spc="0" normalizeH="0" baseline="0" noProof="0" dirty="0">
              <a:ln>
                <a:noFill/>
              </a:ln>
              <a:effectLst/>
              <a:uLnTx/>
              <a:uFillTx/>
            </a:endParaRPr>
          </a:p>
          <a:p>
            <a:pPr marL="342900" marR="0" lvl="0" indent="-228600" defTabSz="914400" fontAlgn="auto">
              <a:lnSpc>
                <a:spcPct val="90000"/>
              </a:lnSpc>
              <a:spcBef>
                <a:spcPts val="0"/>
              </a:spcBef>
              <a:spcAft>
                <a:spcPts val="0"/>
              </a:spcAft>
              <a:buClrTx/>
              <a:buSzTx/>
              <a:buFont typeface="Arial" panose="020B0604020202020204" pitchFamily="34" charset="0"/>
              <a:buChar char="•"/>
              <a:tabLst/>
              <a:defRPr/>
            </a:pPr>
            <a:r>
              <a:rPr kumimoji="0" lang="en-US" sz="1400" b="0" i="0" u="none" strike="noStrike" cap="none" spc="0" normalizeH="0" baseline="0" noProof="0" dirty="0">
                <a:ln>
                  <a:noFill/>
                </a:ln>
                <a:effectLst/>
                <a:uLnTx/>
                <a:uFillTx/>
              </a:rPr>
              <a:t>Talent is concerned about the -bigger picture and their role within it.</a:t>
            </a:r>
          </a:p>
          <a:p>
            <a:pPr marL="114300" marR="0" lvl="0" indent="-228600" defTabSz="914400" fontAlgn="auto">
              <a:lnSpc>
                <a:spcPct val="90000"/>
              </a:lnSpc>
              <a:spcBef>
                <a:spcPts val="0"/>
              </a:spcBef>
              <a:spcAft>
                <a:spcPts val="0"/>
              </a:spcAft>
              <a:buClrTx/>
              <a:buSzTx/>
              <a:buFont typeface="Arial" panose="020B0604020202020204" pitchFamily="34" charset="0"/>
              <a:buChar char="•"/>
              <a:tabLst/>
              <a:defRPr/>
            </a:pPr>
            <a:endParaRPr kumimoji="0" lang="en-US" sz="1400" b="0" i="0" u="none" strike="noStrike" cap="none" spc="0" normalizeH="0" baseline="0" noProof="0" dirty="0">
              <a:ln>
                <a:noFill/>
              </a:ln>
              <a:effectLst/>
              <a:uLnTx/>
              <a:uFillTx/>
            </a:endParaRPr>
          </a:p>
          <a:p>
            <a:pPr marL="342900" marR="0" lvl="0" indent="-228600" defTabSz="914400" fontAlgn="auto">
              <a:lnSpc>
                <a:spcPct val="90000"/>
              </a:lnSpc>
              <a:spcBef>
                <a:spcPts val="0"/>
              </a:spcBef>
              <a:spcAft>
                <a:spcPts val="800"/>
              </a:spcAft>
              <a:buClrTx/>
              <a:buSzTx/>
              <a:buFont typeface="Arial" panose="020B0604020202020204" pitchFamily="34" charset="0"/>
              <a:buChar char="•"/>
              <a:tabLst/>
              <a:defRPr/>
            </a:pPr>
            <a:r>
              <a:rPr kumimoji="0" lang="en-US" sz="1400" b="0" i="0" u="none" strike="noStrike" cap="none" spc="0" normalizeH="0" baseline="0" noProof="0" dirty="0">
                <a:ln>
                  <a:noFill/>
                </a:ln>
                <a:effectLst/>
                <a:uLnTx/>
                <a:uFillTx/>
              </a:rPr>
              <a:t>Individuals want to be developed, and they want this to align with personal development.</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0DE9CCD-FC0D-2EAA-08A0-2F382C2BD0A5}"/>
              </a:ext>
            </a:extLst>
          </p:cNvPr>
          <p:cNvPicPr>
            <a:picLocks noChangeAspect="1"/>
          </p:cNvPicPr>
          <p:nvPr/>
        </p:nvPicPr>
        <p:blipFill>
          <a:blip r:embed="rId2"/>
          <a:srcRect l="26744" r="29737" b="2"/>
          <a:stretch/>
        </p:blipFill>
        <p:spPr>
          <a:xfrm>
            <a:off x="4483341" y="799352"/>
            <a:ext cx="4069057" cy="5259296"/>
          </a:xfrm>
          <a:prstGeom prst="rect">
            <a:avLst/>
          </a:prstGeom>
        </p:spPr>
      </p:pic>
      <p:pic>
        <p:nvPicPr>
          <p:cNvPr id="6" name="Picture 5">
            <a:extLst>
              <a:ext uri="{FF2B5EF4-FFF2-40B4-BE49-F238E27FC236}">
                <a16:creationId xmlns:a16="http://schemas.microsoft.com/office/drawing/2014/main" id="{CE19BBF6-0E41-4E7F-ACDE-14299D445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4818"/>
            <a:ext cx="9144000" cy="913182"/>
          </a:xfrm>
          <a:prstGeom prst="rect">
            <a:avLst/>
          </a:prstGeom>
        </p:spPr>
      </p:pic>
    </p:spTree>
    <p:extLst>
      <p:ext uri="{BB962C8B-B14F-4D97-AF65-F5344CB8AC3E}">
        <p14:creationId xmlns:p14="http://schemas.microsoft.com/office/powerpoint/2010/main" val="425002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123821"/>
            <a:ext cx="373130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1490AE9-36A5-9437-281F-5FE338E09F71}"/>
              </a:ext>
            </a:extLst>
          </p:cNvPr>
          <p:cNvSpPr txBox="1"/>
          <p:nvPr/>
        </p:nvSpPr>
        <p:spPr>
          <a:xfrm>
            <a:off x="372619" y="2263422"/>
            <a:ext cx="4028969" cy="3447281"/>
          </a:xfrm>
          <a:prstGeom prst="rect">
            <a:avLst/>
          </a:prstGeom>
        </p:spPr>
        <p:txBody>
          <a:bodyPr vert="horz" lIns="91440" tIns="45720" rIns="91440" bIns="45720" rtlCol="0" anchor="ctr">
            <a:normAutofit/>
          </a:bodyPr>
          <a:lstStyle/>
          <a:p>
            <a:pPr marL="0" marR="0" lvl="0" indent="-228600" defTabSz="914400" fontAlgn="auto">
              <a:lnSpc>
                <a:spcPct val="90000"/>
              </a:lnSpc>
              <a:spcBef>
                <a:spcPts val="0"/>
              </a:spcBef>
              <a:spcAft>
                <a:spcPts val="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rPr>
              <a:t>What Area’s Are Employer’s Falling Short</a:t>
            </a:r>
          </a:p>
          <a:p>
            <a:pPr marL="0" marR="0" lvl="0" indent="-228600" defTabSz="914400" fontAlgn="auto">
              <a:lnSpc>
                <a:spcPct val="90000"/>
              </a:lnSpc>
              <a:spcBef>
                <a:spcPts val="0"/>
              </a:spcBef>
              <a:spcAft>
                <a:spcPts val="0"/>
              </a:spcAft>
              <a:buClrTx/>
              <a:buSzTx/>
              <a:buFont typeface="Arial" panose="020B0604020202020204" pitchFamily="34" charset="0"/>
              <a:buChar char="•"/>
              <a:tabLst/>
              <a:defRPr/>
            </a:pPr>
            <a:endParaRPr kumimoji="0" lang="en-US" sz="1700" b="0" i="0" u="none" strike="noStrike" cap="none" spc="0" normalizeH="0" baseline="0" noProof="0" dirty="0">
              <a:ln>
                <a:noFill/>
              </a:ln>
              <a:effectLst/>
              <a:uLnTx/>
              <a:uFillTx/>
            </a:endParaRPr>
          </a:p>
          <a:p>
            <a:pPr marL="342900" marR="0" lvl="0" indent="-228600" defTabSz="914400" fontAlgn="auto">
              <a:lnSpc>
                <a:spcPct val="90000"/>
              </a:lnSpc>
              <a:spcBef>
                <a:spcPts val="0"/>
              </a:spcBef>
              <a:spcAft>
                <a:spcPts val="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rPr>
              <a:t>Job Descriptions</a:t>
            </a:r>
          </a:p>
          <a:p>
            <a:pPr marL="0" marR="0" lvl="0" indent="-228600" defTabSz="914400" fontAlgn="auto">
              <a:lnSpc>
                <a:spcPct val="90000"/>
              </a:lnSpc>
              <a:spcBef>
                <a:spcPts val="0"/>
              </a:spcBef>
              <a:spcAft>
                <a:spcPts val="0"/>
              </a:spcAft>
              <a:buClrTx/>
              <a:buSzTx/>
              <a:buFont typeface="Arial" panose="020B0604020202020204" pitchFamily="34" charset="0"/>
              <a:buChar char="•"/>
              <a:tabLst/>
              <a:defRPr/>
            </a:pPr>
            <a:endParaRPr kumimoji="0" lang="en-US" sz="1700" b="0" i="0" u="none" strike="noStrike" cap="none" spc="0" normalizeH="0" baseline="0" noProof="0" dirty="0">
              <a:ln>
                <a:noFill/>
              </a:ln>
              <a:effectLst/>
              <a:uLnTx/>
              <a:uFillTx/>
            </a:endParaRPr>
          </a:p>
          <a:p>
            <a:pPr marL="342900" marR="0" lvl="0" indent="-228600" defTabSz="914400" fontAlgn="auto">
              <a:lnSpc>
                <a:spcPct val="90000"/>
              </a:lnSpc>
              <a:spcBef>
                <a:spcPts val="0"/>
              </a:spcBef>
              <a:spcAft>
                <a:spcPts val="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rPr>
              <a:t>Onboarding &amp; Initial Training</a:t>
            </a:r>
          </a:p>
          <a:p>
            <a:pPr marL="0" marR="0" lvl="0" indent="-228600" defTabSz="914400" fontAlgn="auto">
              <a:lnSpc>
                <a:spcPct val="90000"/>
              </a:lnSpc>
              <a:spcBef>
                <a:spcPts val="0"/>
              </a:spcBef>
              <a:spcAft>
                <a:spcPts val="0"/>
              </a:spcAft>
              <a:buClrTx/>
              <a:buSzTx/>
              <a:buFont typeface="Arial" panose="020B0604020202020204" pitchFamily="34" charset="0"/>
              <a:buChar char="•"/>
              <a:tabLst/>
              <a:defRPr/>
            </a:pPr>
            <a:endParaRPr kumimoji="0" lang="en-US" sz="1700" b="0" i="0" u="none" strike="noStrike" cap="none" spc="0" normalizeH="0" baseline="0" noProof="0" dirty="0">
              <a:ln>
                <a:noFill/>
              </a:ln>
              <a:effectLst/>
              <a:uLnTx/>
              <a:uFillTx/>
            </a:endParaRPr>
          </a:p>
          <a:p>
            <a:pPr marL="342900" marR="0" lvl="0" indent="-228600" defTabSz="914400" fontAlgn="auto">
              <a:lnSpc>
                <a:spcPct val="90000"/>
              </a:lnSpc>
              <a:spcBef>
                <a:spcPts val="0"/>
              </a:spcBef>
              <a:spcAft>
                <a:spcPts val="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rPr>
              <a:t>Providing Sense of Purpose or Belonging</a:t>
            </a:r>
          </a:p>
          <a:p>
            <a:pPr marL="0" marR="0" lvl="0" indent="-228600" defTabSz="914400" fontAlgn="auto">
              <a:lnSpc>
                <a:spcPct val="90000"/>
              </a:lnSpc>
              <a:spcBef>
                <a:spcPts val="0"/>
              </a:spcBef>
              <a:spcAft>
                <a:spcPts val="0"/>
              </a:spcAft>
              <a:buClrTx/>
              <a:buSzTx/>
              <a:buFont typeface="Arial" panose="020B0604020202020204" pitchFamily="34" charset="0"/>
              <a:buChar char="•"/>
              <a:tabLst/>
              <a:defRPr/>
            </a:pPr>
            <a:endParaRPr kumimoji="0" lang="en-US" sz="1700" b="0" i="0" u="none" strike="noStrike" cap="none" spc="0" normalizeH="0" baseline="0" noProof="0" dirty="0">
              <a:ln>
                <a:noFill/>
              </a:ln>
              <a:effectLst/>
              <a:uLnTx/>
              <a:uFillTx/>
            </a:endParaRPr>
          </a:p>
          <a:p>
            <a:pPr marL="342900" marR="0" lvl="0" indent="-228600" defTabSz="914400" fontAlgn="auto">
              <a:lnSpc>
                <a:spcPct val="90000"/>
              </a:lnSpc>
              <a:spcBef>
                <a:spcPts val="0"/>
              </a:spcBef>
              <a:spcAft>
                <a:spcPts val="80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rPr>
              <a:t>Continuous Professional Development &amp; Engagement. </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265" y="357447"/>
            <a:ext cx="3634116"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EB2C3DB-DB78-1AFE-3106-334AB31EAC08}"/>
              </a:ext>
            </a:extLst>
          </p:cNvPr>
          <p:cNvPicPr>
            <a:picLocks noChangeAspect="1"/>
          </p:cNvPicPr>
          <p:nvPr/>
        </p:nvPicPr>
        <p:blipFill>
          <a:blip r:embed="rId2"/>
          <a:stretch>
            <a:fillRect/>
          </a:stretch>
        </p:blipFill>
        <p:spPr>
          <a:xfrm>
            <a:off x="5312567" y="975525"/>
            <a:ext cx="3298075" cy="1731489"/>
          </a:xfrm>
          <a:prstGeom prst="rect">
            <a:avLst/>
          </a:prstGeom>
        </p:spPr>
      </p:pic>
      <p:sp>
        <p:nvSpPr>
          <p:cNvPr id="23" name="Rectangle 22">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265" y="3505479"/>
            <a:ext cx="3634116"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6E8C7DF-26C0-B73A-F547-334DF249111E}"/>
              </a:ext>
            </a:extLst>
          </p:cNvPr>
          <p:cNvPicPr>
            <a:picLocks noChangeAspect="1"/>
          </p:cNvPicPr>
          <p:nvPr/>
        </p:nvPicPr>
        <p:blipFill>
          <a:blip r:embed="rId3"/>
          <a:stretch>
            <a:fillRect/>
          </a:stretch>
        </p:blipFill>
        <p:spPr>
          <a:xfrm>
            <a:off x="5312567" y="4101894"/>
            <a:ext cx="3296677" cy="1730755"/>
          </a:xfrm>
          <a:prstGeom prst="rect">
            <a:avLst/>
          </a:prstGeom>
        </p:spPr>
      </p:pic>
      <p:pic>
        <p:nvPicPr>
          <p:cNvPr id="6" name="Picture 5">
            <a:extLst>
              <a:ext uri="{FF2B5EF4-FFF2-40B4-BE49-F238E27FC236}">
                <a16:creationId xmlns:a16="http://schemas.microsoft.com/office/drawing/2014/main" id="{CE19BBF6-0E41-4E7F-ACDE-14299D4459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4818"/>
            <a:ext cx="9144000" cy="913182"/>
          </a:xfrm>
          <a:prstGeom prst="rect">
            <a:avLst/>
          </a:prstGeom>
        </p:spPr>
      </p:pic>
    </p:spTree>
    <p:extLst>
      <p:ext uri="{BB962C8B-B14F-4D97-AF65-F5344CB8AC3E}">
        <p14:creationId xmlns:p14="http://schemas.microsoft.com/office/powerpoint/2010/main" val="1318044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19BBF6-0E41-4E7F-ACDE-14299D445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4818"/>
            <a:ext cx="9144000" cy="913182"/>
          </a:xfrm>
          <a:prstGeom prst="rect">
            <a:avLst/>
          </a:prstGeom>
        </p:spPr>
      </p:pic>
      <p:pic>
        <p:nvPicPr>
          <p:cNvPr id="2" name="Picture 1">
            <a:extLst>
              <a:ext uri="{FF2B5EF4-FFF2-40B4-BE49-F238E27FC236}">
                <a16:creationId xmlns:a16="http://schemas.microsoft.com/office/drawing/2014/main" id="{7E8022A5-F826-7D9A-C7FF-D2D70E0F65BA}"/>
              </a:ext>
            </a:extLst>
          </p:cNvPr>
          <p:cNvPicPr>
            <a:picLocks noChangeAspect="1"/>
          </p:cNvPicPr>
          <p:nvPr/>
        </p:nvPicPr>
        <p:blipFill>
          <a:blip r:embed="rId3"/>
          <a:stretch>
            <a:fillRect/>
          </a:stretch>
        </p:blipFill>
        <p:spPr>
          <a:xfrm>
            <a:off x="205100" y="470019"/>
            <a:ext cx="4489682" cy="4823119"/>
          </a:xfrm>
          <a:prstGeom prst="rect">
            <a:avLst/>
          </a:prstGeom>
        </p:spPr>
      </p:pic>
      <p:pic>
        <p:nvPicPr>
          <p:cNvPr id="3" name="Picture 2">
            <a:extLst>
              <a:ext uri="{FF2B5EF4-FFF2-40B4-BE49-F238E27FC236}">
                <a16:creationId xmlns:a16="http://schemas.microsoft.com/office/drawing/2014/main" id="{DBB890B9-691C-F8E1-FD9D-F5ECA3EE0A3A}"/>
              </a:ext>
            </a:extLst>
          </p:cNvPr>
          <p:cNvPicPr>
            <a:picLocks noChangeAspect="1"/>
          </p:cNvPicPr>
          <p:nvPr/>
        </p:nvPicPr>
        <p:blipFill>
          <a:blip r:embed="rId4"/>
          <a:stretch>
            <a:fillRect/>
          </a:stretch>
        </p:blipFill>
        <p:spPr>
          <a:xfrm>
            <a:off x="4930923" y="162370"/>
            <a:ext cx="4195414" cy="5782448"/>
          </a:xfrm>
          <a:prstGeom prst="rect">
            <a:avLst/>
          </a:prstGeom>
        </p:spPr>
      </p:pic>
    </p:spTree>
    <p:extLst>
      <p:ext uri="{BB962C8B-B14F-4D97-AF65-F5344CB8AC3E}">
        <p14:creationId xmlns:p14="http://schemas.microsoft.com/office/powerpoint/2010/main" val="3368262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c 1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3522FCFD-E773-C887-80FD-063BE4E4C5BC}"/>
              </a:ext>
            </a:extLst>
          </p:cNvPr>
          <p:cNvPicPr>
            <a:picLocks noChangeAspect="1"/>
          </p:cNvPicPr>
          <p:nvPr/>
        </p:nvPicPr>
        <p:blipFill>
          <a:blip r:embed="rId2"/>
          <a:stretch>
            <a:fillRect/>
          </a:stretch>
        </p:blipFill>
        <p:spPr>
          <a:xfrm>
            <a:off x="162371" y="1059678"/>
            <a:ext cx="4258850" cy="380133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7" name="TextBox 6">
            <a:extLst>
              <a:ext uri="{FF2B5EF4-FFF2-40B4-BE49-F238E27FC236}">
                <a16:creationId xmlns:a16="http://schemas.microsoft.com/office/drawing/2014/main" id="{68C9341F-CB38-DD8E-2EEA-8B190FBB39A0}"/>
              </a:ext>
            </a:extLst>
          </p:cNvPr>
          <p:cNvSpPr txBox="1"/>
          <p:nvPr/>
        </p:nvSpPr>
        <p:spPr>
          <a:xfrm>
            <a:off x="4421221" y="1059679"/>
            <a:ext cx="4094129" cy="5477854"/>
          </a:xfrm>
          <a:prstGeom prst="rect">
            <a:avLst/>
          </a:prstGeom>
        </p:spPr>
        <p:txBody>
          <a:bodyPr vert="horz" lIns="91440" tIns="45720" rIns="91440" bIns="45720" rtlCol="0">
            <a:normAutofit/>
          </a:bodyPr>
          <a:lstStyle/>
          <a:p>
            <a:pPr marL="285750" indent="-228600" defTabSz="914400">
              <a:lnSpc>
                <a:spcPct val="90000"/>
              </a:lnSpc>
              <a:spcAft>
                <a:spcPts val="600"/>
              </a:spcAft>
              <a:buFont typeface="Arial" panose="020B0604020202020204" pitchFamily="34" charset="0"/>
              <a:buChar char="•"/>
            </a:pPr>
            <a:r>
              <a:rPr lang="en-US" sz="1200" dirty="0"/>
              <a:t>Job Descriptions</a:t>
            </a:r>
          </a:p>
          <a:p>
            <a:pPr marL="857250" lvl="1" indent="-228600" defTabSz="914400">
              <a:lnSpc>
                <a:spcPct val="90000"/>
              </a:lnSpc>
              <a:spcAft>
                <a:spcPts val="600"/>
              </a:spcAft>
              <a:buFont typeface="Arial" panose="020B0604020202020204" pitchFamily="34" charset="0"/>
              <a:buChar char="•"/>
            </a:pPr>
            <a:r>
              <a:rPr lang="en-US" sz="1200" dirty="0"/>
              <a:t>Unclear Expectations – Ambiguous descriptions of responsibilities and Qualifications can leave </a:t>
            </a:r>
            <a:r>
              <a:rPr lang="en-US" sz="1200"/>
              <a:t>potential confused</a:t>
            </a:r>
            <a:endParaRPr lang="en-US" sz="1200" dirty="0"/>
          </a:p>
          <a:p>
            <a:pPr marL="857250" lvl="1" indent="-228600" defTabSz="914400">
              <a:lnSpc>
                <a:spcPct val="90000"/>
              </a:lnSpc>
              <a:spcAft>
                <a:spcPts val="600"/>
              </a:spcAft>
              <a:buFont typeface="Arial" panose="020B0604020202020204" pitchFamily="34" charset="0"/>
              <a:buChar char="•"/>
            </a:pPr>
            <a:r>
              <a:rPr lang="en-US" sz="1200" dirty="0"/>
              <a:t>hop Talk or Business Jargon – Spell out and explain acronyms. What is CMS – Don’t assume every will know what this mean. If you need someone to update your CMS system, explain that you are looking for someone who can enter data into a content management system, which is used to manage content on the website, called CMS. </a:t>
            </a:r>
          </a:p>
          <a:p>
            <a:pPr marL="857250" lvl="1" indent="-228600" defTabSz="914400">
              <a:lnSpc>
                <a:spcPct val="90000"/>
              </a:lnSpc>
              <a:spcAft>
                <a:spcPts val="600"/>
              </a:spcAft>
              <a:buFont typeface="Arial" panose="020B0604020202020204" pitchFamily="34" charset="0"/>
              <a:buChar char="•"/>
            </a:pPr>
            <a:r>
              <a:rPr lang="en-US" sz="1200" dirty="0"/>
              <a:t>Outdated Requirements – Listing outdated technical requirements that are not essential for the role can deter qualified candidates. </a:t>
            </a:r>
          </a:p>
          <a:p>
            <a:pPr marL="857250" lvl="1" indent="-228600" defTabSz="914400">
              <a:lnSpc>
                <a:spcPct val="90000"/>
              </a:lnSpc>
              <a:spcAft>
                <a:spcPts val="600"/>
              </a:spcAft>
              <a:buFont typeface="Arial" panose="020B0604020202020204" pitchFamily="34" charset="0"/>
              <a:buChar char="•"/>
            </a:pPr>
            <a:endParaRPr lang="en-US" sz="1200" dirty="0"/>
          </a:p>
          <a:p>
            <a:pPr marL="342900" marR="0" lvl="0" indent="-228600" defTabSz="914400">
              <a:lnSpc>
                <a:spcPct val="90000"/>
              </a:lnSpc>
              <a:buFont typeface="Arial" panose="020B0604020202020204" pitchFamily="34" charset="0"/>
              <a:buChar char="•"/>
            </a:pPr>
            <a:r>
              <a:rPr lang="en-US" sz="1200" dirty="0">
                <a:effectLst/>
              </a:rPr>
              <a:t>Onboarding &amp; Initial Training </a:t>
            </a:r>
          </a:p>
          <a:p>
            <a:pPr marL="800100" marR="0" lvl="1" indent="-228600" defTabSz="914400">
              <a:lnSpc>
                <a:spcPct val="90000"/>
              </a:lnSpc>
              <a:buFont typeface="Arial" panose="020B0604020202020204" pitchFamily="34" charset="0"/>
              <a:buChar char="•"/>
            </a:pPr>
            <a:r>
              <a:rPr lang="en-US" sz="1200" dirty="0">
                <a:effectLst/>
              </a:rPr>
              <a:t>Information overload – to much to retain too soon</a:t>
            </a:r>
          </a:p>
          <a:p>
            <a:pPr marL="800100" marR="0" lvl="1" indent="-228600" defTabSz="914400">
              <a:lnSpc>
                <a:spcPct val="90000"/>
              </a:lnSpc>
              <a:buFont typeface="Arial" panose="020B0604020202020204" pitchFamily="34" charset="0"/>
              <a:buChar char="•"/>
            </a:pPr>
            <a:r>
              <a:rPr lang="en-US" sz="1200" dirty="0">
                <a:effectLst/>
              </a:rPr>
              <a:t>Lack of role clarity – Not defining responsibilities &amp; expectations</a:t>
            </a:r>
          </a:p>
          <a:p>
            <a:pPr marL="800100" marR="0" lvl="1" indent="-228600" defTabSz="914400">
              <a:lnSpc>
                <a:spcPct val="90000"/>
              </a:lnSpc>
              <a:buFont typeface="Arial" panose="020B0604020202020204" pitchFamily="34" charset="0"/>
              <a:buChar char="•"/>
            </a:pPr>
            <a:r>
              <a:rPr lang="en-US" sz="1200" dirty="0">
                <a:effectLst/>
              </a:rPr>
              <a:t>Poor communication – Lack of Check-in &amp; Feed Back</a:t>
            </a:r>
          </a:p>
          <a:p>
            <a:pPr marL="800100" marR="0" lvl="1" indent="-228600" defTabSz="914400">
              <a:lnSpc>
                <a:spcPct val="90000"/>
              </a:lnSpc>
              <a:buFont typeface="Arial" panose="020B0604020202020204" pitchFamily="34" charset="0"/>
              <a:buChar char="•"/>
            </a:pPr>
            <a:r>
              <a:rPr lang="en-US" sz="1200" dirty="0">
                <a:effectLst/>
              </a:rPr>
              <a:t>Not addressing personal/individual needs – specific learning styles &amp; Experience level </a:t>
            </a:r>
          </a:p>
          <a:p>
            <a:pPr marL="800100" marR="0" lvl="1" indent="-228600" defTabSz="914400">
              <a:lnSpc>
                <a:spcPct val="90000"/>
              </a:lnSpc>
              <a:spcAft>
                <a:spcPts val="800"/>
              </a:spcAft>
              <a:buFont typeface="Arial" panose="020B0604020202020204" pitchFamily="34" charset="0"/>
              <a:buChar char="•"/>
            </a:pPr>
            <a:r>
              <a:rPr lang="en-US" sz="1200" dirty="0">
                <a:effectLst/>
              </a:rPr>
              <a:t>Not having an onboarding plan in place – Clear tried and true roadmap, defining milestones and key objectives</a:t>
            </a:r>
          </a:p>
        </p:txBody>
      </p:sp>
      <p:pic>
        <p:nvPicPr>
          <p:cNvPr id="6" name="Picture 5">
            <a:extLst>
              <a:ext uri="{FF2B5EF4-FFF2-40B4-BE49-F238E27FC236}">
                <a16:creationId xmlns:a16="http://schemas.microsoft.com/office/drawing/2014/main" id="{CE19BBF6-0E41-4E7F-ACDE-14299D445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4818"/>
            <a:ext cx="9144000" cy="913182"/>
          </a:xfrm>
          <a:prstGeom prst="rect">
            <a:avLst/>
          </a:prstGeom>
        </p:spPr>
      </p:pic>
    </p:spTree>
    <p:extLst>
      <p:ext uri="{BB962C8B-B14F-4D97-AF65-F5344CB8AC3E}">
        <p14:creationId xmlns:p14="http://schemas.microsoft.com/office/powerpoint/2010/main" val="2450152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Freeform: Shape 12">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9352" y="5486400"/>
            <a:ext cx="2004648"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F89A8BA9-D6FE-C741-9061-8F5C3742FE9D}"/>
              </a:ext>
            </a:extLst>
          </p:cNvPr>
          <p:cNvPicPr>
            <a:picLocks noChangeAspect="1"/>
          </p:cNvPicPr>
          <p:nvPr/>
        </p:nvPicPr>
        <p:blipFill>
          <a:blip r:embed="rId2"/>
          <a:stretch>
            <a:fillRect/>
          </a:stretch>
        </p:blipFill>
        <p:spPr>
          <a:xfrm>
            <a:off x="4922880" y="2275188"/>
            <a:ext cx="3583036" cy="235584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9" name="Arc 28">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1537" y="650160"/>
            <a:ext cx="2240924"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99438F1-0369-42E6-7D33-B802DCAC5687}"/>
              </a:ext>
            </a:extLst>
          </p:cNvPr>
          <p:cNvSpPr txBox="1"/>
          <p:nvPr/>
        </p:nvSpPr>
        <p:spPr>
          <a:xfrm>
            <a:off x="572567" y="740501"/>
            <a:ext cx="3999432" cy="5117284"/>
          </a:xfrm>
          <a:prstGeom prst="rect">
            <a:avLst/>
          </a:prstGeom>
        </p:spPr>
        <p:txBody>
          <a:bodyPr vert="horz" lIns="91440" tIns="45720" rIns="91440" bIns="45720" rtlCol="0">
            <a:normAutofit/>
          </a:bodyPr>
          <a:lstStyle/>
          <a:p>
            <a:pPr marL="285750" indent="-228600" defTabSz="914400">
              <a:lnSpc>
                <a:spcPct val="90000"/>
              </a:lnSpc>
              <a:spcAft>
                <a:spcPts val="600"/>
              </a:spcAft>
              <a:buFont typeface="Arial" panose="020B0604020202020204" pitchFamily="34" charset="0"/>
              <a:buChar char="•"/>
            </a:pPr>
            <a:r>
              <a:rPr lang="en-US" sz="1200" b="1" dirty="0"/>
              <a:t>Providing Sense of Purpose &amp; Belonging</a:t>
            </a:r>
          </a:p>
          <a:p>
            <a:pPr marL="914400" lvl="1" indent="-228600" defTabSz="914400">
              <a:lnSpc>
                <a:spcPct val="90000"/>
              </a:lnSpc>
              <a:spcAft>
                <a:spcPts val="600"/>
              </a:spcAft>
              <a:buFont typeface="Arial" panose="020B0604020202020204" pitchFamily="34" charset="0"/>
              <a:buChar char="•"/>
            </a:pPr>
            <a:r>
              <a:rPr lang="en-US" sz="1200" dirty="0"/>
              <a:t>Open Communication Channels – creating opportunities for feedback, ideas, and concerns</a:t>
            </a:r>
          </a:p>
          <a:p>
            <a:pPr marL="914400" lvl="1" indent="-228600" defTabSz="914400">
              <a:lnSpc>
                <a:spcPct val="90000"/>
              </a:lnSpc>
              <a:spcAft>
                <a:spcPts val="600"/>
              </a:spcAft>
              <a:buFont typeface="Arial" panose="020B0604020202020204" pitchFamily="34" charset="0"/>
              <a:buChar char="•"/>
            </a:pPr>
            <a:r>
              <a:rPr lang="en-US" sz="1200" dirty="0"/>
              <a:t>Team Building Activities – Encourage collaboration and connection among colleague, through regular team meetings, team projects, and shared experiences.</a:t>
            </a:r>
          </a:p>
          <a:p>
            <a:pPr marL="914400" lvl="1" indent="-228600" defTabSz="914400">
              <a:lnSpc>
                <a:spcPct val="90000"/>
              </a:lnSpc>
              <a:spcAft>
                <a:spcPts val="600"/>
              </a:spcAft>
              <a:buFont typeface="Arial" panose="020B0604020202020204" pitchFamily="34" charset="0"/>
              <a:buChar char="•"/>
            </a:pPr>
            <a:r>
              <a:rPr lang="en-US" sz="1200" dirty="0"/>
              <a:t>Professional Development Opportunities – Provide training, mentorship programs,  and career advancement paths </a:t>
            </a:r>
          </a:p>
          <a:p>
            <a:pPr marL="800100" lvl="1" indent="-228600" defTabSz="914400">
              <a:lnSpc>
                <a:spcPct val="90000"/>
              </a:lnSpc>
              <a:spcAft>
                <a:spcPts val="600"/>
              </a:spcAft>
              <a:buFont typeface="Arial" panose="020B0604020202020204" pitchFamily="34" charset="0"/>
              <a:buChar char="•"/>
            </a:pPr>
            <a:endParaRPr lang="en-US" sz="1200" dirty="0"/>
          </a:p>
          <a:p>
            <a:pPr marL="285750" indent="-228600" defTabSz="914400">
              <a:lnSpc>
                <a:spcPct val="90000"/>
              </a:lnSpc>
              <a:spcAft>
                <a:spcPts val="600"/>
              </a:spcAft>
              <a:buFont typeface="Arial" panose="020B0604020202020204" pitchFamily="34" charset="0"/>
              <a:buChar char="•"/>
            </a:pPr>
            <a:r>
              <a:rPr lang="en-US" sz="1200" b="1" dirty="0"/>
              <a:t>Continuous Professional Development &amp; Engagement</a:t>
            </a:r>
          </a:p>
          <a:p>
            <a:pPr marL="914400" lvl="1" indent="-228600" defTabSz="914400">
              <a:lnSpc>
                <a:spcPct val="90000"/>
              </a:lnSpc>
              <a:spcAft>
                <a:spcPts val="600"/>
              </a:spcAft>
              <a:buFont typeface="Arial" panose="020B0604020202020204" pitchFamily="34" charset="0"/>
              <a:buChar char="•"/>
            </a:pPr>
            <a:r>
              <a:rPr lang="en-US" sz="1200" dirty="0"/>
              <a:t>Mentorship and Coaching programs – Pair employees with experience positive colleagues for guidance, feedback, and career advice. </a:t>
            </a:r>
          </a:p>
          <a:p>
            <a:pPr marL="914400" lvl="1" indent="-228600" defTabSz="914400">
              <a:lnSpc>
                <a:spcPct val="90000"/>
              </a:lnSpc>
              <a:spcAft>
                <a:spcPts val="600"/>
              </a:spcAft>
              <a:buFont typeface="Arial" panose="020B0604020202020204" pitchFamily="34" charset="0"/>
              <a:buChar char="•"/>
            </a:pPr>
            <a:r>
              <a:rPr lang="en-US" sz="1200" dirty="0"/>
              <a:t>Job Rotation and Cross-Training – Provide opportunities for employees to gain experience in different roles to broaden skillset</a:t>
            </a:r>
          </a:p>
          <a:p>
            <a:pPr marL="914400" lvl="1" indent="-228600" defTabSz="914400">
              <a:lnSpc>
                <a:spcPct val="90000"/>
              </a:lnSpc>
              <a:spcAft>
                <a:spcPts val="600"/>
              </a:spcAft>
              <a:buFont typeface="Arial" panose="020B0604020202020204" pitchFamily="34" charset="0"/>
              <a:buChar char="•"/>
            </a:pPr>
            <a:r>
              <a:rPr lang="en-US" sz="1200" dirty="0"/>
              <a:t>Performance Feedback and Goal Setting – Regularly provide constructive feedback to employees, linking performance goals to professional development opportunities. </a:t>
            </a:r>
          </a:p>
        </p:txBody>
      </p:sp>
      <p:pic>
        <p:nvPicPr>
          <p:cNvPr id="6" name="Picture 5">
            <a:extLst>
              <a:ext uri="{FF2B5EF4-FFF2-40B4-BE49-F238E27FC236}">
                <a16:creationId xmlns:a16="http://schemas.microsoft.com/office/drawing/2014/main" id="{CE19BBF6-0E41-4E7F-ACDE-14299D445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4818"/>
            <a:ext cx="9144000" cy="913182"/>
          </a:xfrm>
          <a:prstGeom prst="rect">
            <a:avLst/>
          </a:prstGeom>
        </p:spPr>
      </p:pic>
    </p:spTree>
    <p:extLst>
      <p:ext uri="{BB962C8B-B14F-4D97-AF65-F5344CB8AC3E}">
        <p14:creationId xmlns:p14="http://schemas.microsoft.com/office/powerpoint/2010/main" val="3744269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19BBF6-0E41-4E7F-ACDE-14299D445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4818"/>
            <a:ext cx="9144000" cy="913182"/>
          </a:xfrm>
          <a:prstGeom prst="rect">
            <a:avLst/>
          </a:prstGeom>
        </p:spPr>
      </p:pic>
      <p:sp>
        <p:nvSpPr>
          <p:cNvPr id="3" name="TextBox 2">
            <a:extLst>
              <a:ext uri="{FF2B5EF4-FFF2-40B4-BE49-F238E27FC236}">
                <a16:creationId xmlns:a16="http://schemas.microsoft.com/office/drawing/2014/main" id="{F6C97B39-8AD6-C335-901D-FEE02BF30FDB}"/>
              </a:ext>
            </a:extLst>
          </p:cNvPr>
          <p:cNvSpPr txBox="1"/>
          <p:nvPr/>
        </p:nvSpPr>
        <p:spPr>
          <a:xfrm>
            <a:off x="128186" y="170916"/>
            <a:ext cx="8921809" cy="5047536"/>
          </a:xfrm>
          <a:prstGeom prst="rect">
            <a:avLst/>
          </a:prstGeom>
          <a:noFill/>
        </p:spPr>
        <p:txBody>
          <a:bodyPr wrap="square">
            <a:spAutoFit/>
          </a:bodyPr>
          <a:lstStyle/>
          <a:p>
            <a:pPr algn="ctr"/>
            <a:r>
              <a:rPr lang="en-US" sz="1400" b="1" u="sng" dirty="0">
                <a:latin typeface="Tahoma" panose="020B0604030504040204" pitchFamily="34" charset="0"/>
                <a:ea typeface="Tahoma" panose="020B0604030504040204" pitchFamily="34" charset="0"/>
                <a:cs typeface="Tahoma" panose="020B0604030504040204" pitchFamily="34" charset="0"/>
              </a:rPr>
              <a:t>How to Connect With Todays Workforce</a:t>
            </a:r>
          </a:p>
          <a:p>
            <a:pPr algn="ctr"/>
            <a:endParaRPr lang="en-US" sz="1400" dirty="0">
              <a:latin typeface="Tahoma" panose="020B0604030504040204" pitchFamily="34" charset="0"/>
              <a:ea typeface="Tahoma" panose="020B0604030504040204" pitchFamily="34" charset="0"/>
              <a:cs typeface="Tahoma" panose="020B0604030504040204" pitchFamily="34" charset="0"/>
            </a:endParaRPr>
          </a:p>
          <a:p>
            <a:pPr algn="ctr"/>
            <a:endParaRPr lang="en-US" sz="1400" dirty="0">
              <a:latin typeface="Tahoma" panose="020B0604030504040204" pitchFamily="34" charset="0"/>
              <a:ea typeface="Tahoma" panose="020B0604030504040204" pitchFamily="34" charset="0"/>
              <a:cs typeface="Tahoma" panose="020B0604030504040204" pitchFamily="34" charset="0"/>
            </a:endParaRPr>
          </a:p>
          <a:p>
            <a:pPr algn="ctr"/>
            <a:r>
              <a:rPr lang="en-US" sz="1400" dirty="0">
                <a:latin typeface="Tahoma" panose="020B0604030504040204" pitchFamily="34" charset="0"/>
                <a:ea typeface="Tahoma" panose="020B0604030504040204" pitchFamily="34" charset="0"/>
                <a:cs typeface="Tahoma" panose="020B0604030504040204" pitchFamily="34" charset="0"/>
              </a:rPr>
              <a:t>We’re in a trend of increased expectations for “good” jobs.  A good job is not simply one that pays a little above minimum wage: these positions are everywhere and plentiful.  Good jobs promise a future and make individuals feel valued.  Career jobs pay living wages, have predictable hours, visible skill and wage progression, and most importantly foster respectful relationships with supervisors and co-workers.  </a:t>
            </a:r>
          </a:p>
          <a:p>
            <a:pPr algn="ctr"/>
            <a:r>
              <a:rPr lang="en-US" sz="1400" dirty="0">
                <a:latin typeface="Tahoma" panose="020B0604030504040204" pitchFamily="34" charset="0"/>
                <a:ea typeface="Tahoma" panose="020B0604030504040204" pitchFamily="34" charset="0"/>
                <a:cs typeface="Tahoma" panose="020B0604030504040204" pitchFamily="34" charset="0"/>
              </a:rPr>
              <a:t>Bad jobs communicate that the employer doesn’t care whether an employee stays or goes.</a:t>
            </a:r>
          </a:p>
          <a:p>
            <a:endParaRPr lang="en-US" sz="1400" u="sng" dirty="0">
              <a:latin typeface="Tahoma" panose="020B0604030504040204" pitchFamily="34" charset="0"/>
              <a:ea typeface="Tahoma" panose="020B0604030504040204" pitchFamily="34" charset="0"/>
              <a:cs typeface="Tahoma" panose="020B0604030504040204" pitchFamily="34" charset="0"/>
            </a:endParaRPr>
          </a:p>
          <a:p>
            <a:r>
              <a:rPr lang="en-US" sz="1400" b="1" u="sng" dirty="0">
                <a:latin typeface="Tahoma" panose="020B0604030504040204" pitchFamily="34" charset="0"/>
                <a:ea typeface="Tahoma" panose="020B0604030504040204" pitchFamily="34" charset="0"/>
                <a:cs typeface="Tahoma" panose="020B0604030504040204" pitchFamily="34" charset="0"/>
              </a:rPr>
              <a:t>Communicate Opportunities for Career Progression:</a:t>
            </a:r>
          </a:p>
          <a:p>
            <a:r>
              <a:rPr lang="en-US" sz="1400" dirty="0">
                <a:latin typeface="Tahoma" panose="020B0604030504040204" pitchFamily="34" charset="0"/>
                <a:ea typeface="Tahoma" panose="020B0604030504040204" pitchFamily="34" charset="0"/>
                <a:cs typeface="Tahoma" panose="020B0604030504040204" pitchFamily="34" charset="0"/>
              </a:rPr>
              <a:t>Individuals may have had multiple short-term, dead-end jobs before you hire them. If you are hiring for a long-term position, make that very clear from the start. If you do not make this clear, job seekers may pre-maturely leave your position for one that explicitly mentions growth opportunities.</a:t>
            </a:r>
          </a:p>
          <a:p>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b="1" u="sng" dirty="0">
                <a:latin typeface="Tahoma" panose="020B0604030504040204" pitchFamily="34" charset="0"/>
                <a:ea typeface="Tahoma" panose="020B0604030504040204" pitchFamily="34" charset="0"/>
                <a:cs typeface="Tahoma" panose="020B0604030504040204" pitchFamily="34" charset="0"/>
              </a:rPr>
              <a:t>Build Positive Relationships Prior to Hiring:</a:t>
            </a:r>
          </a:p>
          <a:p>
            <a:r>
              <a:rPr lang="en-US" sz="1400" dirty="0">
                <a:latin typeface="Tahoma" panose="020B0604030504040204" pitchFamily="34" charset="0"/>
                <a:ea typeface="Tahoma" panose="020B0604030504040204" pitchFamily="34" charset="0"/>
                <a:cs typeface="Tahoma" panose="020B0604030504040204" pitchFamily="34" charset="0"/>
              </a:rPr>
              <a:t>Individuals need to be able to imagine themselves in your workplace, doing your jobs, and working with 	your people. Employment tours and job shadowing are effective in helping candidates visualize themselves in a role.</a:t>
            </a:r>
          </a:p>
          <a:p>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b="1" u="sng" dirty="0">
                <a:latin typeface="Tahoma" panose="020B0604030504040204" pitchFamily="34" charset="0"/>
                <a:ea typeface="Tahoma" panose="020B0604030504040204" pitchFamily="34" charset="0"/>
                <a:cs typeface="Tahoma" panose="020B0604030504040204" pitchFamily="34" charset="0"/>
              </a:rPr>
              <a:t>Ensure A Positive First Day Reception:</a:t>
            </a:r>
          </a:p>
          <a:p>
            <a:r>
              <a:rPr lang="en-US" sz="1400" dirty="0">
                <a:latin typeface="Tahoma" panose="020B0604030504040204" pitchFamily="34" charset="0"/>
                <a:ea typeface="Tahoma" panose="020B0604030504040204" pitchFamily="34" charset="0"/>
                <a:cs typeface="Tahoma" panose="020B0604030504040204" pitchFamily="34" charset="0"/>
              </a:rPr>
              <a:t>Entering a new workplace should resemble the start of a new relationship. Make announcement of the new hire’s first day, have team leaders and managers ready to greet with introductions and first week snapshot information. Also, provide a welcome small welcome gift. One of the biggest mistakes an employer can make is assuming that new employee is ready and will figure things out.  </a:t>
            </a:r>
            <a:r>
              <a:rPr lang="en-US" sz="1400" i="1" u="sng" dirty="0">
                <a:latin typeface="Tahoma" panose="020B0604030504040204" pitchFamily="34" charset="0"/>
                <a:ea typeface="Tahoma" panose="020B0604030504040204" pitchFamily="34" charset="0"/>
                <a:cs typeface="Tahoma" panose="020B0604030504040204" pitchFamily="34" charset="0"/>
              </a:rPr>
              <a:t>It’s a signal that you don’t care.</a:t>
            </a:r>
            <a:endParaRPr lang="en-US" sz="1400" dirty="0"/>
          </a:p>
        </p:txBody>
      </p:sp>
      <p:sp>
        <p:nvSpPr>
          <p:cNvPr id="5" name="TextBox 4">
            <a:extLst>
              <a:ext uri="{FF2B5EF4-FFF2-40B4-BE49-F238E27FC236}">
                <a16:creationId xmlns:a16="http://schemas.microsoft.com/office/drawing/2014/main" id="{8E487C4B-C695-F36A-0133-2F87BF4EEDA0}"/>
              </a:ext>
            </a:extLst>
          </p:cNvPr>
          <p:cNvSpPr txBox="1"/>
          <p:nvPr/>
        </p:nvSpPr>
        <p:spPr>
          <a:xfrm>
            <a:off x="4358355" y="5315484"/>
            <a:ext cx="4153255"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800" dirty="0">
                <a:latin typeface="Tahoma" panose="020B0604030504040204" pitchFamily="34" charset="0"/>
                <a:ea typeface="Tahoma" panose="020B0604030504040204" pitchFamily="34" charset="0"/>
                <a:cs typeface="Tahoma" panose="020B0604030504040204" pitchFamily="34" charset="0"/>
              </a:rPr>
              <a:t>First impressions are crucial to retention!</a:t>
            </a:r>
          </a:p>
        </p:txBody>
      </p:sp>
    </p:spTree>
    <p:extLst>
      <p:ext uri="{BB962C8B-B14F-4D97-AF65-F5344CB8AC3E}">
        <p14:creationId xmlns:p14="http://schemas.microsoft.com/office/powerpoint/2010/main" val="3877660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19BBF6-0E41-4E7F-ACDE-14299D445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4818"/>
            <a:ext cx="9144000" cy="913182"/>
          </a:xfrm>
          <a:prstGeom prst="rect">
            <a:avLst/>
          </a:prstGeom>
        </p:spPr>
      </p:pic>
      <p:sp>
        <p:nvSpPr>
          <p:cNvPr id="3" name="TextBox 2">
            <a:extLst>
              <a:ext uri="{FF2B5EF4-FFF2-40B4-BE49-F238E27FC236}">
                <a16:creationId xmlns:a16="http://schemas.microsoft.com/office/drawing/2014/main" id="{314871F4-2AC7-5027-DFD4-E75BA3113705}"/>
              </a:ext>
            </a:extLst>
          </p:cNvPr>
          <p:cNvSpPr txBox="1"/>
          <p:nvPr/>
        </p:nvSpPr>
        <p:spPr>
          <a:xfrm>
            <a:off x="0" y="179463"/>
            <a:ext cx="3298677" cy="2462213"/>
          </a:xfrm>
          <a:prstGeom prst="rect">
            <a:avLst/>
          </a:prstGeom>
          <a:effectLst>
            <a:glow rad="139700">
              <a:schemeClr val="accent5">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1400" u="sng" dirty="0">
                <a:latin typeface="Tahoma" panose="020B0604030504040204" pitchFamily="34" charset="0"/>
                <a:ea typeface="Tahoma" panose="020B0604030504040204" pitchFamily="34" charset="0"/>
                <a:cs typeface="Tahoma" panose="020B0604030504040204" pitchFamily="34" charset="0"/>
              </a:rPr>
              <a:t>Assign New Hires A Mentor:</a:t>
            </a:r>
          </a:p>
          <a:p>
            <a:pPr algn="ctr"/>
            <a:r>
              <a:rPr lang="en-US" sz="1400" dirty="0">
                <a:latin typeface="Tahoma" panose="020B0604030504040204" pitchFamily="34" charset="0"/>
                <a:ea typeface="Tahoma" panose="020B0604030504040204" pitchFamily="34" charset="0"/>
                <a:cs typeface="Tahoma" panose="020B0604030504040204" pitchFamily="34" charset="0"/>
              </a:rPr>
              <a:t>Employees need to learn both job skills and the informal culture of the workplace.  If you leave it to chance, some employees will figure things out, and others will struggle.  </a:t>
            </a:r>
          </a:p>
          <a:p>
            <a:pPr algn="ctr"/>
            <a:r>
              <a:rPr lang="en-US" sz="1400" dirty="0">
                <a:latin typeface="Tahoma" panose="020B0604030504040204" pitchFamily="34" charset="0"/>
                <a:ea typeface="Tahoma" panose="020B0604030504040204" pitchFamily="34" charset="0"/>
                <a:cs typeface="Tahoma" panose="020B0604030504040204" pitchFamily="34" charset="0"/>
              </a:rPr>
              <a:t>Mentors can provide information and integration into the social</a:t>
            </a:r>
          </a:p>
          <a:p>
            <a:pPr algn="ctr"/>
            <a:r>
              <a:rPr lang="en-US" sz="1400" dirty="0">
                <a:latin typeface="Tahoma" panose="020B0604030504040204" pitchFamily="34" charset="0"/>
                <a:ea typeface="Tahoma" panose="020B0604030504040204" pitchFamily="34" charset="0"/>
                <a:cs typeface="Tahoma" panose="020B0604030504040204" pitchFamily="34" charset="0"/>
              </a:rPr>
              <a:t>life of the workplace.  </a:t>
            </a:r>
          </a:p>
          <a:p>
            <a:pPr algn="ctr"/>
            <a:r>
              <a:rPr lang="en-US" sz="1400" i="1" dirty="0">
                <a:latin typeface="Tahoma" panose="020B0604030504040204" pitchFamily="34" charset="0"/>
                <a:ea typeface="Tahoma" panose="020B0604030504040204" pitchFamily="34" charset="0"/>
                <a:cs typeface="Tahoma" panose="020B0604030504040204" pitchFamily="34" charset="0"/>
              </a:rPr>
              <a:t>Don’t leave onboarding of lower-level workers to chance!</a:t>
            </a:r>
          </a:p>
        </p:txBody>
      </p:sp>
      <p:sp>
        <p:nvSpPr>
          <p:cNvPr id="5" name="TextBox 4">
            <a:extLst>
              <a:ext uri="{FF2B5EF4-FFF2-40B4-BE49-F238E27FC236}">
                <a16:creationId xmlns:a16="http://schemas.microsoft.com/office/drawing/2014/main" id="{91A0F775-3FF1-97FF-CB17-0DC9225ED181}"/>
              </a:ext>
            </a:extLst>
          </p:cNvPr>
          <p:cNvSpPr txBox="1"/>
          <p:nvPr/>
        </p:nvSpPr>
        <p:spPr>
          <a:xfrm>
            <a:off x="3298676" y="179464"/>
            <a:ext cx="3559323" cy="2893100"/>
          </a:xfrm>
          <a:prstGeom prst="rect">
            <a:avLst/>
          </a:prstGeom>
          <a:effectLst>
            <a:glow rad="1397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r>
              <a:rPr lang="en-US" sz="1400" u="sng" dirty="0">
                <a:latin typeface="Tahoma" panose="020B0604030504040204" pitchFamily="34" charset="0"/>
                <a:ea typeface="Tahoma" panose="020B0604030504040204" pitchFamily="34" charset="0"/>
                <a:cs typeface="Tahoma" panose="020B0604030504040204" pitchFamily="34" charset="0"/>
              </a:rPr>
              <a:t>Communicate and Explain Expectations Clearly:</a:t>
            </a:r>
          </a:p>
          <a:p>
            <a:r>
              <a:rPr lang="en-US" sz="1400" dirty="0">
                <a:latin typeface="Tahoma" panose="020B0604030504040204" pitchFamily="34" charset="0"/>
                <a:ea typeface="Tahoma" panose="020B0604030504040204" pitchFamily="34" charset="0"/>
                <a:cs typeface="Tahoma" panose="020B0604030504040204" pitchFamily="34" charset="0"/>
              </a:rPr>
              <a:t>Every workplace has both formal and informal rules around expected behaviors.  Many people discover these rules by keeping their head down and looking around.  But some rules – such as no cellphones – may seem self-evident or unreasonable to younger workers. There is nothing wrong with a rule that makes sense, but it’s the employer’s job to communicate not </a:t>
            </a:r>
          </a:p>
          <a:p>
            <a:r>
              <a:rPr lang="en-US" sz="1400" dirty="0">
                <a:latin typeface="Tahoma" panose="020B0604030504040204" pitchFamily="34" charset="0"/>
                <a:ea typeface="Tahoma" panose="020B0604030504040204" pitchFamily="34" charset="0"/>
                <a:cs typeface="Tahoma" panose="020B0604030504040204" pitchFamily="34" charset="0"/>
              </a:rPr>
              <a:t>only the rules, but why they make sense.</a:t>
            </a:r>
          </a:p>
        </p:txBody>
      </p:sp>
      <p:sp>
        <p:nvSpPr>
          <p:cNvPr id="8" name="TextBox 7">
            <a:extLst>
              <a:ext uri="{FF2B5EF4-FFF2-40B4-BE49-F238E27FC236}">
                <a16:creationId xmlns:a16="http://schemas.microsoft.com/office/drawing/2014/main" id="{B265A1D4-E2ED-A3F7-615D-AD363C69A87A}"/>
              </a:ext>
            </a:extLst>
          </p:cNvPr>
          <p:cNvSpPr txBox="1"/>
          <p:nvPr/>
        </p:nvSpPr>
        <p:spPr>
          <a:xfrm flipH="1">
            <a:off x="6857999" y="179464"/>
            <a:ext cx="2072355" cy="3046988"/>
          </a:xfrm>
          <a:prstGeom prst="rect">
            <a:avLst/>
          </a:prstGeom>
          <a:effectLst>
            <a:glow rad="139700">
              <a:schemeClr val="accent5">
                <a:satMod val="175000"/>
                <a:alpha val="40000"/>
              </a:schemeClr>
            </a:glow>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Create A Racially Equitable Workplace: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Various </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Minority groups, people of color, women and immigrants have experienced discrimination in past jobs, schools, and public places, and are worried they will experience it again in your workplace.  Employers need to pay attention to the basics, such as race and gender discrepancies in pay, shifts and hours, and job assignments.  </a:t>
            </a:r>
          </a:p>
        </p:txBody>
      </p:sp>
      <p:sp>
        <p:nvSpPr>
          <p:cNvPr id="10" name="TextBox 9">
            <a:extLst>
              <a:ext uri="{FF2B5EF4-FFF2-40B4-BE49-F238E27FC236}">
                <a16:creationId xmlns:a16="http://schemas.microsoft.com/office/drawing/2014/main" id="{0D2B2973-7431-AC68-46DC-615EDA424D85}"/>
              </a:ext>
            </a:extLst>
          </p:cNvPr>
          <p:cNvSpPr txBox="1"/>
          <p:nvPr/>
        </p:nvSpPr>
        <p:spPr>
          <a:xfrm>
            <a:off x="179462" y="3281585"/>
            <a:ext cx="3119214" cy="1446550"/>
          </a:xfrm>
          <a:prstGeom prst="rect">
            <a:avLst/>
          </a:prstGeom>
          <a:effectLst>
            <a:glow rad="139700">
              <a:schemeClr val="accent1">
                <a:satMod val="175000"/>
                <a:alpha val="40000"/>
              </a:schemeClr>
            </a:glow>
          </a:effectLst>
        </p:spPr>
        <p:style>
          <a:lnRef idx="3">
            <a:schemeClr val="lt1"/>
          </a:lnRef>
          <a:fillRef idx="1">
            <a:schemeClr val="accent2"/>
          </a:fillRef>
          <a:effectRef idx="1">
            <a:schemeClr val="accent2"/>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Foster A Climate of Respect and Dignity for Everyone: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Tolerating disrespect in any form drags morale down, reduces productivity, and encourages turnover</a:t>
            </a:r>
            <a:endParaRPr lang="en-US" dirty="0"/>
          </a:p>
        </p:txBody>
      </p:sp>
      <p:sp>
        <p:nvSpPr>
          <p:cNvPr id="12" name="TextBox 11">
            <a:extLst>
              <a:ext uri="{FF2B5EF4-FFF2-40B4-BE49-F238E27FC236}">
                <a16:creationId xmlns:a16="http://schemas.microsoft.com/office/drawing/2014/main" id="{10D8E469-AED5-6D35-CA00-6BF83AAD0CC7}"/>
              </a:ext>
            </a:extLst>
          </p:cNvPr>
          <p:cNvSpPr txBox="1"/>
          <p:nvPr/>
        </p:nvSpPr>
        <p:spPr>
          <a:xfrm>
            <a:off x="3379861" y="3327719"/>
            <a:ext cx="3396952" cy="1600438"/>
          </a:xfrm>
          <a:prstGeom prst="rect">
            <a:avLst/>
          </a:prstGeom>
          <a:effectLst>
            <a:glow rad="228600">
              <a:schemeClr val="accent6">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1400" u="sng" dirty="0">
                <a:latin typeface="Tahoma" panose="020B0604030504040204" pitchFamily="34" charset="0"/>
                <a:ea typeface="Tahoma" panose="020B0604030504040204" pitchFamily="34" charset="0"/>
                <a:cs typeface="Tahoma" panose="020B0604030504040204" pitchFamily="34" charset="0"/>
              </a:rPr>
              <a:t>Create A Culture Were New </a:t>
            </a:r>
          </a:p>
          <a:p>
            <a:pPr algn="ctr"/>
            <a:r>
              <a:rPr lang="en-US" sz="1400" u="sng" dirty="0">
                <a:latin typeface="Tahoma" panose="020B0604030504040204" pitchFamily="34" charset="0"/>
                <a:ea typeface="Tahoma" panose="020B0604030504040204" pitchFamily="34" charset="0"/>
                <a:cs typeface="Tahoma" panose="020B0604030504040204" pitchFamily="34" charset="0"/>
              </a:rPr>
              <a:t>Employees Can Ask Questions:</a:t>
            </a:r>
          </a:p>
          <a:p>
            <a:pPr algn="ctr"/>
            <a:r>
              <a:rPr lang="en-US" sz="1400" dirty="0">
                <a:latin typeface="Tahoma" panose="020B0604030504040204" pitchFamily="34" charset="0"/>
                <a:ea typeface="Tahoma" panose="020B0604030504040204" pitchFamily="34" charset="0"/>
                <a:cs typeface="Tahoma" panose="020B0604030504040204" pitchFamily="34" charset="0"/>
              </a:rPr>
              <a:t>Today’s workforce are often hesitant to speak up and ask for help.  They fear failure.  Allow younger workers to ask questions and be clear that it is productive to do so</a:t>
            </a:r>
            <a:endParaRPr lang="en-US" sz="1400" dirty="0"/>
          </a:p>
        </p:txBody>
      </p:sp>
      <p:sp>
        <p:nvSpPr>
          <p:cNvPr id="14" name="TextBox 13">
            <a:extLst>
              <a:ext uri="{FF2B5EF4-FFF2-40B4-BE49-F238E27FC236}">
                <a16:creationId xmlns:a16="http://schemas.microsoft.com/office/drawing/2014/main" id="{94279325-57B3-9D83-BA18-F0EA43C445A1}"/>
              </a:ext>
            </a:extLst>
          </p:cNvPr>
          <p:cNvSpPr txBox="1"/>
          <p:nvPr/>
        </p:nvSpPr>
        <p:spPr>
          <a:xfrm flipH="1">
            <a:off x="6657174" y="3358497"/>
            <a:ext cx="2486826" cy="2893100"/>
          </a:xfrm>
          <a:prstGeom prst="rect">
            <a:avLst/>
          </a:prstGeom>
          <a:effectLst>
            <a:glow rad="63500">
              <a:schemeClr val="accent2">
                <a:satMod val="175000"/>
                <a:alpha val="40000"/>
              </a:schemeClr>
            </a:glow>
          </a:effectLst>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sz="1400" u="sng" dirty="0">
                <a:latin typeface="Tahoma" panose="020B0604030504040204" pitchFamily="34" charset="0"/>
                <a:ea typeface="Tahoma" panose="020B0604030504040204" pitchFamily="34" charset="0"/>
                <a:cs typeface="Tahoma" panose="020B0604030504040204" pitchFamily="34" charset="0"/>
              </a:rPr>
              <a:t>Understand Non-Work Lives:</a:t>
            </a:r>
          </a:p>
          <a:p>
            <a:pPr algn="ctr"/>
            <a:r>
              <a:rPr lang="en-US" sz="1400" dirty="0">
                <a:latin typeface="Tahoma" panose="020B0604030504040204" pitchFamily="34" charset="0"/>
                <a:ea typeface="Tahoma" panose="020B0604030504040204" pitchFamily="34" charset="0"/>
                <a:cs typeface="Tahoma" panose="020B0604030504040204" pitchFamily="34" charset="0"/>
              </a:rPr>
              <a:t>Younger Employees typically live different lives than more established workers.  Some have children, some rely on public transportation, and some are in school, or their children are.  Successful supervisors and employers understand that they must learn the reality of their younger workers and non-work lives.</a:t>
            </a:r>
          </a:p>
        </p:txBody>
      </p:sp>
    </p:spTree>
    <p:extLst>
      <p:ext uri="{BB962C8B-B14F-4D97-AF65-F5344CB8AC3E}">
        <p14:creationId xmlns:p14="http://schemas.microsoft.com/office/powerpoint/2010/main" val="29853851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20130</TotalTime>
  <Words>1628</Words>
  <Application>Microsoft Office PowerPoint</Application>
  <PresentationFormat>Letter Paper (8.5x11 in)</PresentationFormat>
  <Paragraphs>134</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Black</vt:lpstr>
      <vt:lpstr>Calibri</vt:lpstr>
      <vt:lpstr>Calibri Light</vt:lpstr>
      <vt:lpstr>Montserrat</vt:lpstr>
      <vt:lpstr>Roboto</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Jessie Billiau</dc:creator>
  <cp:lastModifiedBy>Paul St Louis</cp:lastModifiedBy>
  <cp:revision>17</cp:revision>
  <dcterms:created xsi:type="dcterms:W3CDTF">2021-01-27T20:09:52Z</dcterms:created>
  <dcterms:modified xsi:type="dcterms:W3CDTF">2025-02-12T20:57:01Z</dcterms:modified>
</cp:coreProperties>
</file>